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330" r:id="rId3"/>
    <p:sldId id="257" r:id="rId4"/>
    <p:sldId id="272" r:id="rId5"/>
    <p:sldId id="280" r:id="rId6"/>
    <p:sldId id="273" r:id="rId7"/>
    <p:sldId id="322" r:id="rId8"/>
    <p:sldId id="258" r:id="rId9"/>
    <p:sldId id="259" r:id="rId10"/>
    <p:sldId id="260" r:id="rId11"/>
    <p:sldId id="261" r:id="rId12"/>
    <p:sldId id="263" r:id="rId13"/>
    <p:sldId id="268" r:id="rId14"/>
    <p:sldId id="281" r:id="rId15"/>
    <p:sldId id="329" r:id="rId16"/>
    <p:sldId id="331" r:id="rId17"/>
    <p:sldId id="278" r:id="rId18"/>
    <p:sldId id="279" r:id="rId19"/>
    <p:sldId id="321" r:id="rId20"/>
    <p:sldId id="328" r:id="rId21"/>
    <p:sldId id="276" r:id="rId22"/>
    <p:sldId id="277" r:id="rId23"/>
    <p:sldId id="320" r:id="rId24"/>
    <p:sldId id="262" r:id="rId25"/>
    <p:sldId id="264" r:id="rId26"/>
    <p:sldId id="270" r:id="rId27"/>
    <p:sldId id="323" r:id="rId28"/>
    <p:sldId id="274" r:id="rId29"/>
    <p:sldId id="275" r:id="rId30"/>
    <p:sldId id="282" r:id="rId31"/>
    <p:sldId id="317" r:id="rId32"/>
    <p:sldId id="295" r:id="rId33"/>
    <p:sldId id="296" r:id="rId34"/>
    <p:sldId id="297" r:id="rId35"/>
    <p:sldId id="298" r:id="rId36"/>
    <p:sldId id="286" r:id="rId37"/>
    <p:sldId id="299" r:id="rId38"/>
    <p:sldId id="300" r:id="rId39"/>
    <p:sldId id="287" r:id="rId40"/>
    <p:sldId id="289" r:id="rId41"/>
    <p:sldId id="301" r:id="rId42"/>
    <p:sldId id="302" r:id="rId43"/>
    <p:sldId id="283" r:id="rId44"/>
    <p:sldId id="318" r:id="rId45"/>
    <p:sldId id="303" r:id="rId46"/>
    <p:sldId id="292" r:id="rId47"/>
    <p:sldId id="293" r:id="rId48"/>
    <p:sldId id="294" r:id="rId49"/>
    <p:sldId id="290" r:id="rId50"/>
    <p:sldId id="288" r:id="rId51"/>
    <p:sldId id="291" r:id="rId52"/>
    <p:sldId id="324" r:id="rId53"/>
    <p:sldId id="325" r:id="rId54"/>
    <p:sldId id="284" r:id="rId55"/>
    <p:sldId id="304" r:id="rId56"/>
    <p:sldId id="305" r:id="rId57"/>
    <p:sldId id="306" r:id="rId58"/>
    <p:sldId id="307" r:id="rId59"/>
    <p:sldId id="265" r:id="rId60"/>
    <p:sldId id="269" r:id="rId61"/>
    <p:sldId id="319" r:id="rId62"/>
    <p:sldId id="308" r:id="rId63"/>
    <p:sldId id="312" r:id="rId64"/>
    <p:sldId id="313" r:id="rId65"/>
    <p:sldId id="314" r:id="rId66"/>
    <p:sldId id="315" r:id="rId67"/>
    <p:sldId id="316" r:id="rId68"/>
    <p:sldId id="310" r:id="rId69"/>
    <p:sldId id="311" r:id="rId70"/>
    <p:sldId id="266" r:id="rId71"/>
    <p:sldId id="271" r:id="rId72"/>
    <p:sldId id="333" r:id="rId73"/>
    <p:sldId id="332" r:id="rId74"/>
    <p:sldId id="334" r:id="rId75"/>
    <p:sldId id="335" r:id="rId76"/>
    <p:sldId id="326" r:id="rId77"/>
    <p:sldId id="336" r:id="rId78"/>
    <p:sldId id="337" r:id="rId79"/>
    <p:sldId id="339" r:id="rId80"/>
    <p:sldId id="338" r:id="rId81"/>
    <p:sldId id="340" r:id="rId82"/>
    <p:sldId id="343" r:id="rId83"/>
    <p:sldId id="342"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92E0C8-C9DE-456D-99F2-146420E962F4}" type="datetimeFigureOut">
              <a:rPr lang="en-US" smtClean="0"/>
              <a:pPr/>
              <a:t>11/28/2019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975491-32AF-475C-8A90-D5FC3554760F}" type="slidenum">
              <a:rPr lang="en-US" smtClean="0"/>
              <a:pPr/>
              <a:t>‹#›</a:t>
            </a:fld>
            <a:endParaRPr lang="en-US"/>
          </a:p>
        </p:txBody>
      </p:sp>
    </p:spTree>
    <p:extLst>
      <p:ext uri="{BB962C8B-B14F-4D97-AF65-F5344CB8AC3E}">
        <p14:creationId xmlns:p14="http://schemas.microsoft.com/office/powerpoint/2010/main" val="8883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975491-32AF-475C-8A90-D5FC3554760F}" type="slidenum">
              <a:rPr lang="en-US" smtClean="0"/>
              <a:pPr/>
              <a:t>30</a:t>
            </a:fld>
            <a:endParaRPr lang="en-US"/>
          </a:p>
        </p:txBody>
      </p:sp>
    </p:spTree>
    <p:extLst>
      <p:ext uri="{BB962C8B-B14F-4D97-AF65-F5344CB8AC3E}">
        <p14:creationId xmlns:p14="http://schemas.microsoft.com/office/powerpoint/2010/main" val="326703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6789A1-EA3E-434A-8D5F-A3ED00484716}"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8D9B0-1FCF-4EB4-8596-E780C1C555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789A1-EA3E-434A-8D5F-A3ED00484716}"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8D9B0-1FCF-4EB4-8596-E780C1C555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789A1-EA3E-434A-8D5F-A3ED00484716}"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8D9B0-1FCF-4EB4-8596-E780C1C555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789A1-EA3E-434A-8D5F-A3ED00484716}"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8D9B0-1FCF-4EB4-8596-E780C1C555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789A1-EA3E-434A-8D5F-A3ED00484716}"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8D9B0-1FCF-4EB4-8596-E780C1C555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6789A1-EA3E-434A-8D5F-A3ED00484716}" type="datetimeFigureOut">
              <a:rPr lang="en-US" smtClean="0"/>
              <a:pPr/>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8D9B0-1FCF-4EB4-8596-E780C1C555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6789A1-EA3E-434A-8D5F-A3ED00484716}" type="datetimeFigureOut">
              <a:rPr lang="en-US" smtClean="0"/>
              <a:pPr/>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58D9B0-1FCF-4EB4-8596-E780C1C555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6789A1-EA3E-434A-8D5F-A3ED00484716}" type="datetimeFigureOut">
              <a:rPr lang="en-US" smtClean="0"/>
              <a:pPr/>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58D9B0-1FCF-4EB4-8596-E780C1C555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789A1-EA3E-434A-8D5F-A3ED00484716}" type="datetimeFigureOut">
              <a:rPr lang="en-US" smtClean="0"/>
              <a:pPr/>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58D9B0-1FCF-4EB4-8596-E780C1C555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789A1-EA3E-434A-8D5F-A3ED00484716}" type="datetimeFigureOut">
              <a:rPr lang="en-US" smtClean="0"/>
              <a:pPr/>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8D9B0-1FCF-4EB4-8596-E780C1C555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789A1-EA3E-434A-8D5F-A3ED00484716}" type="datetimeFigureOut">
              <a:rPr lang="en-US" smtClean="0"/>
              <a:pPr/>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58D9B0-1FCF-4EB4-8596-E780C1C555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789A1-EA3E-434A-8D5F-A3ED00484716}" type="datetimeFigureOut">
              <a:rPr lang="en-US" smtClean="0"/>
              <a:pPr/>
              <a:t>11/28/2019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8D9B0-1FCF-4EB4-8596-E780C1C555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Print Making</a:t>
            </a:r>
            <a:endParaRPr lang="en-US" dirty="0"/>
          </a:p>
        </p:txBody>
      </p:sp>
      <p:sp>
        <p:nvSpPr>
          <p:cNvPr id="3" name="Subtitle 2"/>
          <p:cNvSpPr>
            <a:spLocks noGrp="1"/>
          </p:cNvSpPr>
          <p:nvPr>
            <p:ph type="subTitle" idx="1"/>
          </p:nvPr>
        </p:nvSpPr>
        <p:spPr/>
        <p:txBody>
          <a:bodyPr/>
          <a:lstStyle/>
          <a:p>
            <a:r>
              <a:rPr lang="en-US" dirty="0" smtClean="0"/>
              <a:t>And its forms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477678">
            <a:off x="517045" y="535608"/>
            <a:ext cx="8229600" cy="303360"/>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228600"/>
            <a:ext cx="8229600" cy="5897563"/>
          </a:xfrm>
        </p:spPr>
        <p:txBody>
          <a:bodyPr>
            <a:normAutofit lnSpcReduction="10000"/>
          </a:bodyPr>
          <a:lstStyle/>
          <a:p>
            <a:r>
              <a:rPr lang="en-US" dirty="0" smtClean="0"/>
              <a:t>Trial prints made during the preparation of the printing surfaces are called </a:t>
            </a:r>
            <a:r>
              <a:rPr lang="en-US" b="1" dirty="0" smtClean="0"/>
              <a:t>TRIAL PROOFS</a:t>
            </a:r>
            <a:r>
              <a:rPr lang="en-US" dirty="0" smtClean="0"/>
              <a:t>.</a:t>
            </a:r>
          </a:p>
          <a:p>
            <a:r>
              <a:rPr lang="en-US" dirty="0" smtClean="0"/>
              <a:t>The processes used in printmaking may be grouped in </a:t>
            </a:r>
            <a:r>
              <a:rPr lang="en-US" b="1" dirty="0" smtClean="0"/>
              <a:t>Four</a:t>
            </a:r>
            <a:r>
              <a:rPr lang="en-US" dirty="0" smtClean="0"/>
              <a:t> broad categories:</a:t>
            </a:r>
          </a:p>
          <a:p>
            <a:r>
              <a:rPr lang="en-US" dirty="0" smtClean="0"/>
              <a:t>The surfaces used for print making are called</a:t>
            </a:r>
          </a:p>
          <a:p>
            <a:pPr>
              <a:buNone/>
            </a:pPr>
            <a:r>
              <a:rPr lang="en-US" dirty="0" smtClean="0"/>
              <a:t>    </a:t>
            </a:r>
            <a:r>
              <a:rPr lang="en-US" u="sng" dirty="0" smtClean="0"/>
              <a:t>“Matrix”</a:t>
            </a:r>
          </a:p>
          <a:p>
            <a:pPr>
              <a:buNone/>
            </a:pPr>
            <a:endParaRPr lang="en-US" dirty="0" smtClean="0"/>
          </a:p>
          <a:p>
            <a:r>
              <a:rPr lang="en-US" b="1" dirty="0" smtClean="0"/>
              <a:t>1. Relief Processes</a:t>
            </a:r>
          </a:p>
          <a:p>
            <a:r>
              <a:rPr lang="en-US" b="1" dirty="0" smtClean="0"/>
              <a:t>2. Intaglio Processes</a:t>
            </a:r>
          </a:p>
          <a:p>
            <a:r>
              <a:rPr lang="en-US" b="1" dirty="0" smtClean="0"/>
              <a:t>3. Plano graphic Processes</a:t>
            </a:r>
          </a:p>
          <a:p>
            <a:r>
              <a:rPr lang="en-US" b="1" dirty="0" smtClean="0"/>
              <a:t>4. Stencil Processes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RELIEF PROCESSES</a:t>
            </a:r>
            <a:endParaRPr lang="en-US" dirty="0"/>
          </a:p>
        </p:txBody>
      </p:sp>
      <p:sp>
        <p:nvSpPr>
          <p:cNvPr id="3" name="Content Placeholder 2"/>
          <p:cNvSpPr>
            <a:spLocks noGrp="1"/>
          </p:cNvSpPr>
          <p:nvPr>
            <p:ph idx="1"/>
          </p:nvPr>
        </p:nvSpPr>
        <p:spPr/>
        <p:txBody>
          <a:bodyPr/>
          <a:lstStyle/>
          <a:p>
            <a:r>
              <a:rPr lang="en-US" dirty="0" smtClean="0"/>
              <a:t>In a relief process, the artist cuts away parts of the printing surface. The surface left raised (in relief) is inked and the ink is then transferred to paper.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RELIEF PROCESSES</a:t>
            </a:r>
            <a:endParaRPr lang="en-US" dirty="0"/>
          </a:p>
        </p:txBody>
      </p:sp>
      <p:sp>
        <p:nvSpPr>
          <p:cNvPr id="3" name="Content Placeholder 2"/>
          <p:cNvSpPr>
            <a:spLocks noGrp="1"/>
          </p:cNvSpPr>
          <p:nvPr>
            <p:ph idx="1"/>
          </p:nvPr>
        </p:nvSpPr>
        <p:spPr/>
        <p:txBody>
          <a:bodyPr/>
          <a:lstStyle/>
          <a:p>
            <a:r>
              <a:rPr lang="en-US" b="1" dirty="0" smtClean="0"/>
              <a:t>1. Wood Cut</a:t>
            </a:r>
          </a:p>
          <a:p>
            <a:r>
              <a:rPr lang="en-US" b="1" dirty="0" smtClean="0"/>
              <a:t>2. </a:t>
            </a:r>
            <a:r>
              <a:rPr lang="en-US" b="1" dirty="0" err="1" smtClean="0"/>
              <a:t>Lino</a:t>
            </a:r>
            <a:r>
              <a:rPr lang="en-US" b="1" dirty="0" smtClean="0"/>
              <a:t> Cut</a:t>
            </a:r>
          </a:p>
          <a:p>
            <a:pPr>
              <a:buNone/>
            </a:pPr>
            <a:endParaRPr lang="en-US" b="1"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Wood cut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oldest form of printmaking is the woodcut. Woodcut prints may have been used in the Middle East as early as the fifth century to make cloth designs. They were also used starting around the ninth century in China to print documents.</a:t>
            </a:r>
          </a:p>
          <a:p>
            <a:r>
              <a:rPr lang="en-US" dirty="0" smtClean="0"/>
              <a:t>woodcut prints are made out of wood. The printmaker first draws an image onto a smooth piece of wood. Then he or she cuts away pieces from the surface.</a:t>
            </a:r>
          </a:p>
          <a:p>
            <a:r>
              <a:rPr lang="en-US" dirty="0" smtClean="0"/>
              <a:t>When the wood has been cut, liquid color called ink is painted onto the surface. It is then pressed on a piece of paper. The areas the printmaker cut away will be lower on the surface of the wood. These parts do not get any ink. But the raised part of the wood does receive the color. A different piece of cut wood is used for every color in the final image. This is called an indirect method because the ink is put on the cut form before it goes on the paper.</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Lino</a:t>
            </a:r>
            <a:r>
              <a:rPr lang="en-US" dirty="0" smtClean="0"/>
              <a:t> Cut</a:t>
            </a: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r>
              <a:rPr lang="en-US" dirty="0" smtClean="0"/>
              <a:t>It’s a surface which is made of rubber synthetic  material (</a:t>
            </a:r>
            <a:r>
              <a:rPr lang="en-US" dirty="0" err="1" smtClean="0"/>
              <a:t>Lino</a:t>
            </a:r>
            <a:r>
              <a:rPr lang="en-US" dirty="0" smtClean="0"/>
              <a:t> Sheet) </a:t>
            </a:r>
          </a:p>
          <a:p>
            <a:r>
              <a:rPr lang="en-US" dirty="0" smtClean="0"/>
              <a:t>Design is transferred on sheet by carbon </a:t>
            </a:r>
            <a:r>
              <a:rPr lang="en-US" dirty="0" smtClean="0"/>
              <a:t>or tracing </a:t>
            </a:r>
            <a:r>
              <a:rPr lang="en-US" dirty="0" smtClean="0"/>
              <a:t>paper.</a:t>
            </a:r>
          </a:p>
          <a:p>
            <a:r>
              <a:rPr lang="en-US" dirty="0" smtClean="0"/>
              <a:t>Design is converted into black n white.</a:t>
            </a:r>
          </a:p>
          <a:p>
            <a:r>
              <a:rPr lang="en-US" dirty="0" smtClean="0"/>
              <a:t>Design left raised in Relief</a:t>
            </a:r>
          </a:p>
          <a:p>
            <a:r>
              <a:rPr lang="en-US" dirty="0" smtClean="0"/>
              <a:t>Ink is applied with the help of rollers and cotton pieces.</a:t>
            </a:r>
          </a:p>
          <a:p>
            <a:r>
              <a:rPr lang="en-US" dirty="0" smtClean="0"/>
              <a:t>The areas the printmaker cut away will be lower on the surface of the sheet. These parts do not get any ink. But the raised part of the </a:t>
            </a:r>
            <a:r>
              <a:rPr lang="en-US" dirty="0" err="1" smtClean="0"/>
              <a:t>lino</a:t>
            </a:r>
            <a:r>
              <a:rPr lang="en-US" dirty="0" smtClean="0"/>
              <a:t> sheet does receive the color.</a:t>
            </a:r>
          </a:p>
          <a:p>
            <a:r>
              <a:rPr lang="en-US" dirty="0" smtClean="0"/>
              <a:t>It is then pressed on a piece of paper.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CA12NNM3.jpg"/>
          <p:cNvPicPr>
            <a:picLocks noGrp="1" noChangeAspect="1"/>
          </p:cNvPicPr>
          <p:nvPr>
            <p:ph idx="1"/>
          </p:nvPr>
        </p:nvPicPr>
        <p:blipFill>
          <a:blip r:embed="rId2" cstate="print"/>
          <a:stretch>
            <a:fillRect/>
          </a:stretch>
        </p:blipFill>
        <p:spPr>
          <a:xfrm>
            <a:off x="1600200" y="1905000"/>
            <a:ext cx="6096000" cy="4056611"/>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CAQDC8UF.jpg"/>
          <p:cNvPicPr>
            <a:picLocks noGrp="1" noChangeAspect="1"/>
          </p:cNvPicPr>
          <p:nvPr>
            <p:ph idx="1"/>
          </p:nvPr>
        </p:nvPicPr>
        <p:blipFill>
          <a:blip r:embed="rId2" cstate="print"/>
          <a:stretch>
            <a:fillRect/>
          </a:stretch>
        </p:blipFill>
        <p:spPr>
          <a:xfrm>
            <a:off x="1295400" y="1066800"/>
            <a:ext cx="6781800" cy="5079804"/>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hiroshige.jpg"/>
          <p:cNvPicPr>
            <a:picLocks noGrp="1" noChangeAspect="1"/>
          </p:cNvPicPr>
          <p:nvPr>
            <p:ph idx="1"/>
          </p:nvPr>
        </p:nvPicPr>
        <p:blipFill>
          <a:blip r:embed="rId2" cstate="print"/>
          <a:stretch>
            <a:fillRect/>
          </a:stretch>
        </p:blipFill>
        <p:spPr>
          <a:xfrm>
            <a:off x="1397000" y="1761331"/>
            <a:ext cx="6350000" cy="42037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hokusai1big.jpg"/>
          <p:cNvPicPr>
            <a:picLocks noGrp="1" noChangeAspect="1"/>
          </p:cNvPicPr>
          <p:nvPr>
            <p:ph idx="1"/>
          </p:nvPr>
        </p:nvPicPr>
        <p:blipFill>
          <a:blip r:embed="rId2" cstate="print"/>
          <a:stretch>
            <a:fillRect/>
          </a:stretch>
        </p:blipFill>
        <p:spPr>
          <a:xfrm>
            <a:off x="1676400" y="990600"/>
            <a:ext cx="6269401" cy="4877594"/>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Lino Cut </a:t>
            </a:r>
            <a:r>
              <a:rPr lang="en-US" dirty="0" smtClean="0"/>
              <a:t>Print</a:t>
            </a:r>
            <a:endParaRPr lang="en-US" dirty="0"/>
          </a:p>
        </p:txBody>
      </p:sp>
      <p:pic>
        <p:nvPicPr>
          <p:cNvPr id="4" name="Content Placeholder 3" descr="DASHT-E-TANHAI. Print of Linocut.jpg"/>
          <p:cNvPicPr>
            <a:picLocks noGrp="1" noChangeAspect="1"/>
          </p:cNvPicPr>
          <p:nvPr>
            <p:ph idx="1"/>
          </p:nvPr>
        </p:nvPicPr>
        <p:blipFill>
          <a:blip r:embed="rId2" cstate="print"/>
          <a:stretch>
            <a:fillRect/>
          </a:stretch>
        </p:blipFill>
        <p:spPr>
          <a:xfrm>
            <a:off x="2590800" y="1410814"/>
            <a:ext cx="3962400" cy="4953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CASRYYIJ.jpg"/>
          <p:cNvPicPr>
            <a:picLocks noGrp="1" noChangeAspect="1"/>
          </p:cNvPicPr>
          <p:nvPr>
            <p:ph idx="1"/>
          </p:nvPr>
        </p:nvPicPr>
        <p:blipFill>
          <a:blip r:embed="rId2" cstate="print"/>
          <a:stretch>
            <a:fillRect/>
          </a:stretch>
        </p:blipFill>
        <p:spPr>
          <a:xfrm>
            <a:off x="1828800" y="2209800"/>
            <a:ext cx="5119687" cy="383482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GBJ980.jpg"/>
          <p:cNvPicPr>
            <a:picLocks noGrp="1" noChangeAspect="1"/>
          </p:cNvPicPr>
          <p:nvPr>
            <p:ph idx="1"/>
          </p:nvPr>
        </p:nvPicPr>
        <p:blipFill>
          <a:blip r:embed="rId2" cstate="print"/>
          <a:stretch>
            <a:fillRect/>
          </a:stretch>
        </p:blipFill>
        <p:spPr>
          <a:xfrm>
            <a:off x="1295400" y="838200"/>
            <a:ext cx="6934200" cy="5119389"/>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Wood cut prints</a:t>
            </a:r>
            <a:endParaRPr lang="en-US" dirty="0"/>
          </a:p>
        </p:txBody>
      </p:sp>
      <p:pic>
        <p:nvPicPr>
          <p:cNvPr id="4" name="Content Placeholder 3" descr="1984-61.jpg"/>
          <p:cNvPicPr>
            <a:picLocks noGrp="1" noChangeAspect="1"/>
          </p:cNvPicPr>
          <p:nvPr>
            <p:ph idx="1"/>
          </p:nvPr>
        </p:nvPicPr>
        <p:blipFill>
          <a:blip r:embed="rId2" cstate="print"/>
          <a:stretch>
            <a:fillRect/>
          </a:stretch>
        </p:blipFill>
        <p:spPr>
          <a:xfrm>
            <a:off x="1832313" y="1600200"/>
            <a:ext cx="5479374"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vallotton4.jpg"/>
          <p:cNvPicPr>
            <a:picLocks noGrp="1" noChangeAspect="1"/>
          </p:cNvPicPr>
          <p:nvPr>
            <p:ph idx="1"/>
          </p:nvPr>
        </p:nvPicPr>
        <p:blipFill>
          <a:blip r:embed="rId2" cstate="print"/>
          <a:stretch>
            <a:fillRect/>
          </a:stretch>
        </p:blipFill>
        <p:spPr>
          <a:xfrm>
            <a:off x="1676400" y="914400"/>
            <a:ext cx="6173171" cy="4845939"/>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0042.jpg"/>
          <p:cNvPicPr>
            <a:picLocks noGrp="1" noChangeAspect="1"/>
          </p:cNvPicPr>
          <p:nvPr>
            <p:ph idx="1"/>
          </p:nvPr>
        </p:nvPicPr>
        <p:blipFill>
          <a:blip r:embed="rId2" cstate="print"/>
          <a:stretch>
            <a:fillRect/>
          </a:stretch>
        </p:blipFill>
        <p:spPr>
          <a:xfrm>
            <a:off x="1600200" y="1295400"/>
            <a:ext cx="6034617" cy="45259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INTAGLIO PROCESSES</a:t>
            </a:r>
            <a:endParaRPr lang="en-US" dirty="0"/>
          </a:p>
        </p:txBody>
      </p:sp>
      <p:sp>
        <p:nvSpPr>
          <p:cNvPr id="3" name="Content Placeholder 2"/>
          <p:cNvSpPr>
            <a:spLocks noGrp="1"/>
          </p:cNvSpPr>
          <p:nvPr>
            <p:ph idx="1"/>
          </p:nvPr>
        </p:nvSpPr>
        <p:spPr/>
        <p:txBody>
          <a:bodyPr>
            <a:normAutofit fontScale="92500"/>
          </a:bodyPr>
          <a:lstStyle/>
          <a:p>
            <a:r>
              <a:rPr lang="en-US" dirty="0" smtClean="0"/>
              <a:t>In this process, the low, rather than relief, parts of the printing surface carry the ink. The lines of the design are cut or eaten into a metal plate (metallic) (usually copper and zinc).</a:t>
            </a:r>
          </a:p>
          <a:p>
            <a:r>
              <a:rPr lang="en-US" dirty="0" smtClean="0"/>
              <a:t>Ink is forced into these lines and the surface of the plate is wiped clean.</a:t>
            </a:r>
          </a:p>
          <a:p>
            <a:r>
              <a:rPr lang="en-US" dirty="0" smtClean="0"/>
              <a:t> A high-pressure press forces dampened paper against the surface and into the depressed lines.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Intaglio Processes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Etching</a:t>
            </a:r>
          </a:p>
          <a:p>
            <a:pPr marL="514350" indent="-514350">
              <a:buAutoNum type="arabicPeriod"/>
            </a:pPr>
            <a:r>
              <a:rPr lang="en-US" dirty="0" smtClean="0"/>
              <a:t>Mezzo Tint</a:t>
            </a:r>
          </a:p>
          <a:p>
            <a:pPr marL="514350" indent="-514350">
              <a:buFont typeface="Arial" pitchFamily="34" charset="0"/>
              <a:buAutoNum type="arabicPeriod"/>
            </a:pPr>
            <a:r>
              <a:rPr lang="en-US" dirty="0" smtClean="0"/>
              <a:t>Aqua tint</a:t>
            </a:r>
          </a:p>
          <a:p>
            <a:pPr marL="514350" indent="-514350">
              <a:buAutoNum type="arabicPeriod"/>
            </a:pPr>
            <a:r>
              <a:rPr lang="en-US" dirty="0" smtClean="0"/>
              <a:t>Dry point</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Etching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Etching is yet another printing process. With this method, the printmaker cuts, or etches, an image onto a piece of metal. The artist uses a fine sharp knife or needle to cut through the metal.  This metal form is chemically treated before being covered with ink and then pressed onto paper.</a:t>
            </a:r>
          </a:p>
          <a:p>
            <a:r>
              <a:rPr lang="en-US" dirty="0" smtClean="0"/>
              <a:t>Some artists like this process because they can draw on the metal as easily as if they were using a writing pen. Experts say the greatest artist ever to use this method was Rembrandt. This Dutch artist lived in the seventeenth century. The detailed perfection of his etchings of nature and religious stories is extraordinary.</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metal plate is coated with a material called a ground. The artist then draws his design on the ground with a sharp needle, that cuts through the ground to the metal below. When the plate is put in an acid bath, these exposed areas will be etched (or eaten away). This produces the sunken line which will receive the ink. </a:t>
            </a:r>
          </a:p>
          <a:p>
            <a:r>
              <a:rPr lang="en-US" dirty="0" smtClean="0"/>
              <a:t>The length of time the plate is left in the acid bath will affect the darkness and character of the lines.</a:t>
            </a:r>
          </a:p>
          <a:p>
            <a:r>
              <a:rPr lang="en-US" dirty="0" smtClean="0"/>
              <a:t>Biting time is very important to achieve tones.</a:t>
            </a:r>
          </a:p>
          <a:p>
            <a:r>
              <a:rPr lang="en-US" dirty="0" smtClean="0"/>
              <a:t>Shellac is used </a:t>
            </a:r>
            <a:r>
              <a:rPr lang="en-US" dirty="0" smtClean="0"/>
              <a:t>for stopping </a:t>
            </a:r>
            <a:r>
              <a:rPr lang="en-US" dirty="0" smtClean="0"/>
              <a:t>out.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urer-07.jpg"/>
          <p:cNvPicPr>
            <a:picLocks noGrp="1" noChangeAspect="1"/>
          </p:cNvPicPr>
          <p:nvPr>
            <p:ph idx="1"/>
          </p:nvPr>
        </p:nvPicPr>
        <p:blipFill>
          <a:blip r:embed="rId2" cstate="print"/>
          <a:stretch>
            <a:fillRect/>
          </a:stretch>
        </p:blipFill>
        <p:spPr>
          <a:xfrm>
            <a:off x="2588129" y="685800"/>
            <a:ext cx="3967741" cy="559246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durer-hercules.jpg"/>
          <p:cNvPicPr>
            <a:picLocks noGrp="1" noChangeAspect="1"/>
          </p:cNvPicPr>
          <p:nvPr>
            <p:ph idx="1"/>
          </p:nvPr>
        </p:nvPicPr>
        <p:blipFill>
          <a:blip r:embed="rId2" cstate="print"/>
          <a:stretch>
            <a:fillRect/>
          </a:stretch>
        </p:blipFill>
        <p:spPr>
          <a:xfrm>
            <a:off x="2987912" y="488610"/>
            <a:ext cx="3946287" cy="563755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Print Making?</a:t>
            </a:r>
            <a:endParaRPr lang="en-US" dirty="0"/>
          </a:p>
        </p:txBody>
      </p:sp>
      <p:sp>
        <p:nvSpPr>
          <p:cNvPr id="3" name="Content Placeholder 2"/>
          <p:cNvSpPr>
            <a:spLocks noGrp="1"/>
          </p:cNvSpPr>
          <p:nvPr>
            <p:ph idx="1"/>
          </p:nvPr>
        </p:nvSpPr>
        <p:spPr>
          <a:xfrm>
            <a:off x="457200" y="1143000"/>
            <a:ext cx="8686800" cy="5486400"/>
          </a:xfrm>
        </p:spPr>
        <p:txBody>
          <a:bodyPr>
            <a:normAutofit/>
          </a:bodyPr>
          <a:lstStyle/>
          <a:p>
            <a:r>
              <a:rPr lang="en-US" dirty="0" smtClean="0"/>
              <a:t>A print is a work of art produced by a duplicating process.</a:t>
            </a:r>
          </a:p>
          <a:p>
            <a:r>
              <a:rPr lang="en-US" dirty="0" smtClean="0"/>
              <a:t>In the beginning, before the printing press, </a:t>
            </a:r>
            <a:r>
              <a:rPr lang="en-US" b="1" dirty="0" smtClean="0"/>
              <a:t>printmaking</a:t>
            </a:r>
            <a:r>
              <a:rPr lang="en-US" dirty="0" smtClean="0"/>
              <a:t> was not considered an art form, rather a medium of communication. </a:t>
            </a:r>
          </a:p>
          <a:p>
            <a:r>
              <a:rPr lang="en-US" dirty="0" smtClean="0"/>
              <a:t>Engraving goes back to cave art, executed on stones, bones and cave walls. The duplication of engraved images goes back some 3,000 years to the Sumerians who engraved designs on stone cylinder seals.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2. Mezzo Tint</a:t>
            </a:r>
            <a:endParaRPr lang="en-US" dirty="0"/>
          </a:p>
        </p:txBody>
      </p:sp>
      <p:sp>
        <p:nvSpPr>
          <p:cNvPr id="3" name="Content Placeholder 2"/>
          <p:cNvSpPr>
            <a:spLocks noGrp="1"/>
          </p:cNvSpPr>
          <p:nvPr>
            <p:ph idx="1"/>
          </p:nvPr>
        </p:nvSpPr>
        <p:spPr>
          <a:xfrm>
            <a:off x="457200" y="990600"/>
            <a:ext cx="8458200" cy="5257800"/>
          </a:xfrm>
        </p:spPr>
        <p:txBody>
          <a:bodyPr>
            <a:noAutofit/>
          </a:bodyPr>
          <a:lstStyle/>
          <a:p>
            <a:pPr>
              <a:lnSpc>
                <a:spcPct val="120000"/>
              </a:lnSpc>
            </a:pPr>
            <a:r>
              <a:rPr lang="en-US" sz="2400" dirty="0" smtClean="0">
                <a:latin typeface="Times New Roman" pitchFamily="18" charset="0"/>
                <a:cs typeface="Times New Roman" pitchFamily="18" charset="0"/>
              </a:rPr>
              <a:t>Mezzo tint is a type of intaglio in which the image is formed from subtle gradations of light and shade. Mezzotint—from the Italian </a:t>
            </a:r>
            <a:r>
              <a:rPr lang="en-US" sz="2400" b="1" dirty="0" smtClean="0">
                <a:latin typeface="Times New Roman" pitchFamily="18" charset="0"/>
                <a:cs typeface="Times New Roman" pitchFamily="18" charset="0"/>
              </a:rPr>
              <a:t>mezzo ("half") and tint ("tone")—</a:t>
            </a:r>
            <a:r>
              <a:rPr lang="en-US" sz="2400" dirty="0" smtClean="0">
                <a:latin typeface="Times New Roman" pitchFamily="18" charset="0"/>
                <a:cs typeface="Times New Roman" pitchFamily="18" charset="0"/>
              </a:rPr>
              <a:t>is a "dark manner" form of printmaking, which requires artists to work from dark to light.</a:t>
            </a:r>
          </a:p>
          <a:p>
            <a:pPr>
              <a:lnSpc>
                <a:spcPct val="120000"/>
              </a:lnSpc>
            </a:pPr>
            <a:r>
              <a:rPr lang="en-US" sz="2400" dirty="0" smtClean="0">
                <a:latin typeface="Times New Roman" pitchFamily="18" charset="0"/>
                <a:cs typeface="Times New Roman" pitchFamily="18" charset="0"/>
              </a:rPr>
              <a:t> To create a mezzotint, the surface of a </a:t>
            </a:r>
            <a:r>
              <a:rPr lang="en-US" sz="2400" b="1" dirty="0" smtClean="0">
                <a:latin typeface="Times New Roman" pitchFamily="18" charset="0"/>
                <a:cs typeface="Times New Roman" pitchFamily="18" charset="0"/>
              </a:rPr>
              <a:t>copper printing plate </a:t>
            </a:r>
            <a:r>
              <a:rPr lang="en-US" sz="2400" dirty="0" smtClean="0">
                <a:latin typeface="Times New Roman" pitchFamily="18" charset="0"/>
                <a:cs typeface="Times New Roman" pitchFamily="18" charset="0"/>
              </a:rPr>
              <a:t>is </a:t>
            </a:r>
            <a:r>
              <a:rPr lang="en-US" sz="2400" b="1" dirty="0" smtClean="0">
                <a:latin typeface="Times New Roman" pitchFamily="18" charset="0"/>
                <a:cs typeface="Times New Roman" pitchFamily="18" charset="0"/>
              </a:rPr>
              <a:t>roughened</a:t>
            </a:r>
            <a:r>
              <a:rPr lang="en-US" sz="2400" dirty="0" smtClean="0">
                <a:latin typeface="Times New Roman" pitchFamily="18" charset="0"/>
                <a:cs typeface="Times New Roman" pitchFamily="18" charset="0"/>
              </a:rPr>
              <a:t> evenly all over with the tool known as a </a:t>
            </a:r>
            <a:r>
              <a:rPr lang="en-US" sz="2400" b="1" dirty="0" smtClean="0">
                <a:latin typeface="Times New Roman" pitchFamily="18" charset="0"/>
                <a:cs typeface="Times New Roman" pitchFamily="18" charset="0"/>
              </a:rPr>
              <a:t>rocker</a:t>
            </a:r>
            <a:r>
              <a:rPr lang="en-US" sz="2400" dirty="0" smtClean="0">
                <a:latin typeface="Times New Roman" pitchFamily="18" charset="0"/>
                <a:cs typeface="Times New Roman" pitchFamily="18" charset="0"/>
              </a:rPr>
              <a:t>; the image is then formed by smoothing the surface with a tool known as a </a:t>
            </a:r>
            <a:r>
              <a:rPr lang="en-US" sz="2400" b="1" dirty="0" err="1" smtClean="0">
                <a:latin typeface="Times New Roman" pitchFamily="18" charset="0"/>
                <a:cs typeface="Times New Roman" pitchFamily="18" charset="0"/>
              </a:rPr>
              <a:t>burnisher</a:t>
            </a:r>
            <a:r>
              <a:rPr lang="en-US" sz="2400" dirty="0" smtClean="0">
                <a:latin typeface="Times New Roman" pitchFamily="18" charset="0"/>
                <a:cs typeface="Times New Roman" pitchFamily="18" charset="0"/>
              </a:rPr>
              <a:t>.</a:t>
            </a:r>
          </a:p>
          <a:p>
            <a:pPr>
              <a:lnSpc>
                <a:spcPct val="120000"/>
              </a:lnSpc>
            </a:pPr>
            <a:r>
              <a:rPr lang="en-US" sz="2400" dirty="0" smtClean="0">
                <a:latin typeface="Times New Roman" pitchFamily="18" charset="0"/>
                <a:cs typeface="Times New Roman" pitchFamily="18" charset="0"/>
              </a:rPr>
              <a:t> When inked, the roughened areas of the plate will hold more ink and print more darkly, while smoother areas of the plate hold less or no ink, and will print more lightly or not at all.</a:t>
            </a:r>
          </a:p>
          <a:p>
            <a:pPr>
              <a:lnSpc>
                <a:spcPct val="120000"/>
              </a:lnSpc>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533400"/>
            <a:ext cx="8229600" cy="5592763"/>
          </a:xfrm>
        </p:spPr>
        <p:txBody>
          <a:bodyPr/>
          <a:lstStyle/>
          <a:p>
            <a:r>
              <a:rPr lang="en-US" dirty="0" smtClean="0">
                <a:latin typeface="Times New Roman" pitchFamily="18" charset="0"/>
                <a:cs typeface="Times New Roman" pitchFamily="18" charset="0"/>
              </a:rPr>
              <a:t>Mezzotint is known for the luxurious quality of its tones: first, because an evenly, finely roughened surface holds a lot of ink, allowing deep solid colors to be printed; secondly because the process of smoothing the texture with burin, </a:t>
            </a:r>
            <a:r>
              <a:rPr lang="en-US" dirty="0" err="1" smtClean="0">
                <a:latin typeface="Times New Roman" pitchFamily="18" charset="0"/>
                <a:cs typeface="Times New Roman" pitchFamily="18" charset="0"/>
              </a:rPr>
              <a:t>burnisher</a:t>
            </a:r>
            <a:r>
              <a:rPr lang="en-US" dirty="0" smtClean="0">
                <a:latin typeface="Times New Roman" pitchFamily="18" charset="0"/>
                <a:cs typeface="Times New Roman" pitchFamily="18" charset="0"/>
              </a:rPr>
              <a:t> and scraper allows fine gradations in tone to be developed.</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MEZZO TINT TOOLS (ROCKER)</a:t>
            </a:r>
            <a:endParaRPr lang="en-US" dirty="0"/>
          </a:p>
        </p:txBody>
      </p:sp>
      <p:pic>
        <p:nvPicPr>
          <p:cNvPr id="4" name="Content Placeholder 3" descr="MesotintRockerS.JPG"/>
          <p:cNvPicPr>
            <a:picLocks noGrp="1" noChangeAspect="1"/>
          </p:cNvPicPr>
          <p:nvPr>
            <p:ph idx="1"/>
          </p:nvPr>
        </p:nvPicPr>
        <p:blipFill>
          <a:blip r:embed="rId2" cstate="print"/>
          <a:stretch>
            <a:fillRect/>
          </a:stretch>
        </p:blipFill>
        <p:spPr>
          <a:xfrm>
            <a:off x="2438400" y="1447800"/>
            <a:ext cx="4419600" cy="4757208"/>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images.jpg"/>
          <p:cNvPicPr>
            <a:picLocks noGrp="1" noChangeAspect="1"/>
          </p:cNvPicPr>
          <p:nvPr>
            <p:ph idx="1"/>
          </p:nvPr>
        </p:nvPicPr>
        <p:blipFill>
          <a:blip r:embed="rId2" cstate="print"/>
          <a:stretch>
            <a:fillRect/>
          </a:stretch>
        </p:blipFill>
        <p:spPr>
          <a:xfrm>
            <a:off x="914400" y="1828800"/>
            <a:ext cx="7121319" cy="40386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mezzotools.jpg"/>
          <p:cNvPicPr>
            <a:picLocks noGrp="1" noChangeAspect="1"/>
          </p:cNvPicPr>
          <p:nvPr>
            <p:ph idx="1"/>
          </p:nvPr>
        </p:nvPicPr>
        <p:blipFill>
          <a:blip r:embed="rId2" cstate="print"/>
          <a:stretch>
            <a:fillRect/>
          </a:stretch>
        </p:blipFill>
        <p:spPr>
          <a:xfrm>
            <a:off x="762000" y="1847850"/>
            <a:ext cx="7620000" cy="432435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MEZZO CURVED BURNISHER</a:t>
            </a:r>
            <a:endParaRPr lang="en-US" dirty="0"/>
          </a:p>
        </p:txBody>
      </p:sp>
      <p:pic>
        <p:nvPicPr>
          <p:cNvPr id="4" name="Content Placeholder 3" descr="curvburn.jp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Mezzo tint</a:t>
            </a:r>
            <a:endParaRPr lang="en-US" dirty="0"/>
          </a:p>
        </p:txBody>
      </p:sp>
      <p:pic>
        <p:nvPicPr>
          <p:cNvPr id="4" name="Content Placeholder 3" descr="mezzotint.jpg"/>
          <p:cNvPicPr>
            <a:picLocks noGrp="1" noChangeAspect="1"/>
          </p:cNvPicPr>
          <p:nvPr>
            <p:ph idx="1"/>
          </p:nvPr>
        </p:nvPicPr>
        <p:blipFill>
          <a:blip r:embed="rId2" cstate="print"/>
          <a:stretch>
            <a:fillRect/>
          </a:stretch>
        </p:blipFill>
        <p:spPr>
          <a:xfrm>
            <a:off x="2857500" y="1634331"/>
            <a:ext cx="3429000" cy="44577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ROCKER</a:t>
            </a:r>
            <a:endParaRPr lang="en-US" dirty="0"/>
          </a:p>
        </p:txBody>
      </p:sp>
      <p:pic>
        <p:nvPicPr>
          <p:cNvPr id="4" name="Content Placeholder 3" descr="technique-2.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OF BURNISHER FOR GRADATION OF TONES</a:t>
            </a:r>
            <a:endParaRPr lang="en-US" dirty="0"/>
          </a:p>
        </p:txBody>
      </p:sp>
      <p:pic>
        <p:nvPicPr>
          <p:cNvPr id="4" name="Content Placeholder 3" descr="technique-5.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1.jpg"/>
          <p:cNvPicPr>
            <a:picLocks noGrp="1" noChangeAspect="1"/>
          </p:cNvPicPr>
          <p:nvPr>
            <p:ph idx="1"/>
          </p:nvPr>
        </p:nvPicPr>
        <p:blipFill>
          <a:blip r:embed="rId2" cstate="print"/>
          <a:stretch>
            <a:fillRect/>
          </a:stretch>
        </p:blipFill>
        <p:spPr>
          <a:xfrm>
            <a:off x="1780828" y="1600200"/>
            <a:ext cx="5582344"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304800"/>
            <a:ext cx="8229600" cy="5821363"/>
          </a:xfrm>
        </p:spPr>
        <p:txBody>
          <a:bodyPr>
            <a:normAutofit fontScale="92500" lnSpcReduction="10000"/>
          </a:bodyPr>
          <a:lstStyle/>
          <a:p>
            <a:r>
              <a:rPr lang="en-US" dirty="0" smtClean="0"/>
              <a:t>Printing from a metal engraving was introduced a few decades after the woodcut. Restricted at first to goldsmiths. It soon became the most popular form of serial reproduction. The earliest dated printed engraving is a German print dated 1446, “The Flagellation” by Durer.</a:t>
            </a:r>
          </a:p>
          <a:p>
            <a:r>
              <a:rPr lang="en-US" dirty="0" smtClean="0"/>
              <a:t>In Germany that early intaglio printing developed. From makers of playing cards the metal engraving technique passed to artists where it probably reached its top in the hands of </a:t>
            </a:r>
            <a:r>
              <a:rPr lang="en-US" b="1" dirty="0" smtClean="0"/>
              <a:t>Albrecht </a:t>
            </a:r>
            <a:r>
              <a:rPr lang="en-US" b="1" dirty="0" err="1" smtClean="0"/>
              <a:t>Dürer</a:t>
            </a:r>
            <a:r>
              <a:rPr lang="en-US" b="1" dirty="0" smtClean="0"/>
              <a:t> </a:t>
            </a:r>
            <a:r>
              <a:rPr lang="en-US" dirty="0" smtClean="0"/>
              <a:t>in the 16th century. </a:t>
            </a:r>
          </a:p>
          <a:p>
            <a:r>
              <a:rPr lang="en-US" b="1" dirty="0" smtClean="0"/>
              <a:t>Albrecht </a:t>
            </a:r>
            <a:r>
              <a:rPr lang="en-US" b="1" dirty="0" err="1" smtClean="0"/>
              <a:t>Dürer</a:t>
            </a:r>
            <a:r>
              <a:rPr lang="en-US" dirty="0" smtClean="0"/>
              <a:t> represented a </a:t>
            </a:r>
            <a:r>
              <a:rPr lang="en-US" dirty="0" smtClean="0"/>
              <a:t>turning point </a:t>
            </a:r>
            <a:r>
              <a:rPr lang="en-US" dirty="0" smtClean="0"/>
              <a:t>in the history of printmaking.</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short_newmoon3.jpg"/>
          <p:cNvPicPr>
            <a:picLocks noGrp="1" noChangeAspect="1"/>
          </p:cNvPicPr>
          <p:nvPr>
            <p:ph idx="1"/>
          </p:nvPr>
        </p:nvPicPr>
        <p:blipFill>
          <a:blip r:embed="rId2" cstate="print"/>
          <a:stretch>
            <a:fillRect/>
          </a:stretch>
        </p:blipFill>
        <p:spPr>
          <a:xfrm>
            <a:off x="1828800" y="2016093"/>
            <a:ext cx="5486400" cy="3694176"/>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Mezzo Prints</a:t>
            </a:r>
            <a:endParaRPr lang="en-US" dirty="0"/>
          </a:p>
        </p:txBody>
      </p:sp>
      <p:pic>
        <p:nvPicPr>
          <p:cNvPr id="4" name="Content Placeholder 3" descr="250px-6409_bassenge2vaillerant.jpg"/>
          <p:cNvPicPr>
            <a:picLocks noGrp="1" noChangeAspect="1"/>
          </p:cNvPicPr>
          <p:nvPr>
            <p:ph idx="1"/>
          </p:nvPr>
        </p:nvPicPr>
        <p:blipFill>
          <a:blip r:embed="rId2" cstate="print"/>
          <a:stretch>
            <a:fillRect/>
          </a:stretch>
        </p:blipFill>
        <p:spPr>
          <a:xfrm>
            <a:off x="2590800" y="1219200"/>
            <a:ext cx="4038600" cy="5185562"/>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images (1).jpg"/>
          <p:cNvPicPr>
            <a:picLocks noGrp="1" noChangeAspect="1"/>
          </p:cNvPicPr>
          <p:nvPr>
            <p:ph idx="1"/>
          </p:nvPr>
        </p:nvPicPr>
        <p:blipFill>
          <a:blip r:embed="rId2" cstate="print"/>
          <a:stretch>
            <a:fillRect/>
          </a:stretch>
        </p:blipFill>
        <p:spPr>
          <a:xfrm>
            <a:off x="2133600" y="1752600"/>
            <a:ext cx="4419600" cy="443933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Aqua Tint</a:t>
            </a:r>
            <a:endParaRPr lang="en-US" dirty="0"/>
          </a:p>
        </p:txBody>
      </p:sp>
      <p:sp>
        <p:nvSpPr>
          <p:cNvPr id="3" name="Content Placeholder 2"/>
          <p:cNvSpPr>
            <a:spLocks noGrp="1"/>
          </p:cNvSpPr>
          <p:nvPr>
            <p:ph idx="1"/>
          </p:nvPr>
        </p:nvSpPr>
        <p:spPr>
          <a:xfrm>
            <a:off x="152400" y="1295400"/>
            <a:ext cx="8763000" cy="5562600"/>
          </a:xfrm>
        </p:spPr>
        <p:txBody>
          <a:bodyPr>
            <a:normAutofit/>
          </a:bodyPr>
          <a:lstStyle/>
          <a:p>
            <a:r>
              <a:rPr lang="en-US" dirty="0" smtClean="0"/>
              <a:t>A technique used in Intaglio etchings. </a:t>
            </a:r>
          </a:p>
          <a:p>
            <a:r>
              <a:rPr lang="en-US" b="1" dirty="0" smtClean="0"/>
              <a:t>Aquatint</a:t>
            </a:r>
            <a:r>
              <a:rPr lang="en-US" dirty="0"/>
              <a:t> </a:t>
            </a:r>
            <a:r>
              <a:rPr lang="en-US" dirty="0" smtClean="0"/>
              <a:t>is </a:t>
            </a:r>
            <a:r>
              <a:rPr lang="en-US" dirty="0" smtClean="0"/>
              <a:t>a ground, like hard or soft ground, but it is not a solid coating on the plate. It is used for making tones, and is composed of fine particles of </a:t>
            </a:r>
            <a:r>
              <a:rPr lang="en-US" b="1" dirty="0" smtClean="0"/>
              <a:t>raisin</a:t>
            </a:r>
            <a:r>
              <a:rPr lang="en-US" dirty="0" smtClean="0"/>
              <a:t>. </a:t>
            </a:r>
          </a:p>
          <a:p>
            <a:r>
              <a:rPr lang="en-US" dirty="0" smtClean="0"/>
              <a:t>The acid bites around the particles or a collection of little marks in the plate that hold ink. If the artist wants an even tone, he or she can create a </a:t>
            </a:r>
            <a:r>
              <a:rPr lang="en-US" u="sng" dirty="0" smtClean="0"/>
              <a:t>raisin</a:t>
            </a:r>
            <a:r>
              <a:rPr lang="en-US" dirty="0" smtClean="0"/>
              <a:t> dust storm in an aquatint box so that the particles will shift onto the plate evenly.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609600"/>
            <a:ext cx="8229600" cy="5516563"/>
          </a:xfrm>
        </p:spPr>
        <p:txBody>
          <a:bodyPr>
            <a:normAutofit lnSpcReduction="10000"/>
          </a:bodyPr>
          <a:lstStyle/>
          <a:p>
            <a:r>
              <a:rPr lang="en-US" dirty="0" smtClean="0"/>
              <a:t>After the raisin particles are on the plate, they must be heated to stick them. After that, the artist paints varnish (shellac) onto the parts of the plate where he or she does not want any image. </a:t>
            </a:r>
          </a:p>
          <a:p>
            <a:r>
              <a:rPr lang="en-US" dirty="0" smtClean="0"/>
              <a:t>Finally the plate is </a:t>
            </a:r>
            <a:r>
              <a:rPr lang="en-US" u="sng" dirty="0" smtClean="0"/>
              <a:t>bitten</a:t>
            </a:r>
            <a:r>
              <a:rPr lang="en-US" dirty="0" smtClean="0"/>
              <a:t> in </a:t>
            </a:r>
            <a:r>
              <a:rPr lang="en-US" u="sng" dirty="0" smtClean="0"/>
              <a:t>acid</a:t>
            </a:r>
            <a:r>
              <a:rPr lang="en-US" dirty="0" smtClean="0"/>
              <a:t>, usually by submerging it in a diluted acidic solution for few seconds step by step to get different tonal variations.</a:t>
            </a:r>
          </a:p>
          <a:p>
            <a:r>
              <a:rPr lang="en-US" dirty="0" smtClean="0"/>
              <a:t>After this process the plate is ready to apply ink and taking print.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OF ETCHING &amp; AQUATINT</a:t>
            </a:r>
            <a:endParaRPr lang="en-US" dirty="0"/>
          </a:p>
        </p:txBody>
      </p:sp>
      <p:pic>
        <p:nvPicPr>
          <p:cNvPr id="4" name="Content Placeholder 3" descr="etch.demo.gif"/>
          <p:cNvPicPr>
            <a:picLocks noGrp="1" noChangeAspect="1"/>
          </p:cNvPicPr>
          <p:nvPr>
            <p:ph idx="1"/>
          </p:nvPr>
        </p:nvPicPr>
        <p:blipFill>
          <a:blip r:embed="rId2" cstate="print"/>
          <a:stretch>
            <a:fillRect/>
          </a:stretch>
        </p:blipFill>
        <p:spPr>
          <a:xfrm>
            <a:off x="1143000" y="1219199"/>
            <a:ext cx="7620000" cy="5449747"/>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a ground</a:t>
            </a:r>
            <a:endParaRPr lang="en-US" dirty="0"/>
          </a:p>
        </p:txBody>
      </p:sp>
      <p:pic>
        <p:nvPicPr>
          <p:cNvPr id="4" name="Content Placeholder 3" descr="wax.jpg"/>
          <p:cNvPicPr>
            <a:picLocks noGrp="1" noChangeAspect="1"/>
          </p:cNvPicPr>
          <p:nvPr>
            <p:ph idx="1"/>
          </p:nvPr>
        </p:nvPicPr>
        <p:blipFill>
          <a:blip r:embed="rId2" cstate="print"/>
          <a:stretch>
            <a:fillRect/>
          </a:stretch>
        </p:blipFill>
        <p:spPr>
          <a:xfrm>
            <a:off x="2057400" y="1828800"/>
            <a:ext cx="5414963" cy="4067239"/>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Grinding </a:t>
            </a:r>
            <a:r>
              <a:rPr lang="en-US" dirty="0" err="1" smtClean="0"/>
              <a:t>rasin</a:t>
            </a:r>
            <a:r>
              <a:rPr lang="en-US" dirty="0" smtClean="0"/>
              <a:t> to make aqua tint powder</a:t>
            </a:r>
            <a:endParaRPr lang="en-US" dirty="0"/>
          </a:p>
        </p:txBody>
      </p:sp>
      <p:pic>
        <p:nvPicPr>
          <p:cNvPr id="4" name="Content Placeholder 3" descr="rosin.jpg"/>
          <p:cNvPicPr>
            <a:picLocks noGrp="1" noChangeAspect="1"/>
          </p:cNvPicPr>
          <p:nvPr>
            <p:ph idx="1"/>
          </p:nvPr>
        </p:nvPicPr>
        <p:blipFill>
          <a:blip r:embed="rId2" cstate="print"/>
          <a:stretch>
            <a:fillRect/>
          </a:stretch>
        </p:blipFill>
        <p:spPr>
          <a:xfrm>
            <a:off x="2057400" y="1600200"/>
            <a:ext cx="5643563" cy="4238943"/>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 tinted copper plate</a:t>
            </a:r>
            <a:endParaRPr lang="en-US" dirty="0"/>
          </a:p>
        </p:txBody>
      </p:sp>
      <p:pic>
        <p:nvPicPr>
          <p:cNvPr id="4" name="Content Placeholder 3" descr="aquatinted_plate.jpg"/>
          <p:cNvPicPr>
            <a:picLocks noGrp="1" noChangeAspect="1"/>
          </p:cNvPicPr>
          <p:nvPr>
            <p:ph idx="1"/>
          </p:nvPr>
        </p:nvPicPr>
        <p:blipFill>
          <a:blip r:embed="rId2" cstate="print"/>
          <a:stretch>
            <a:fillRect/>
          </a:stretch>
        </p:blipFill>
        <p:spPr>
          <a:xfrm>
            <a:off x="1828800" y="1828800"/>
            <a:ext cx="5643563" cy="4238943"/>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Raisin effect on aqua tint</a:t>
            </a:r>
            <a:endParaRPr lang="en-US" dirty="0"/>
          </a:p>
        </p:txBody>
      </p:sp>
      <p:pic>
        <p:nvPicPr>
          <p:cNvPr id="4" name="Content Placeholder 3" descr="294-thickbox.jp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228600"/>
            <a:ext cx="8229600" cy="5897563"/>
          </a:xfrm>
        </p:spPr>
        <p:txBody>
          <a:bodyPr>
            <a:normAutofit/>
          </a:bodyPr>
          <a:lstStyle/>
          <a:p>
            <a:r>
              <a:rPr lang="en-US" dirty="0" smtClean="0"/>
              <a:t>The seventeenth century all over Europe, with Rubens and Van </a:t>
            </a:r>
            <a:r>
              <a:rPr lang="en-US" dirty="0" err="1" smtClean="0"/>
              <a:t>Dyek</a:t>
            </a:r>
            <a:r>
              <a:rPr lang="en-US" dirty="0" smtClean="0"/>
              <a:t> leading the way in Flanders. By this time most intaglio work was acid etched, as contemporary artists considered this a less commercial, more creative, nobler technique. </a:t>
            </a:r>
          </a:p>
          <a:p>
            <a:r>
              <a:rPr lang="en-US" dirty="0" smtClean="0"/>
              <a:t>Though Italy was a source of etching.</a:t>
            </a:r>
          </a:p>
          <a:p>
            <a:r>
              <a:rPr lang="en-US" dirty="0" smtClean="0"/>
              <a:t>The leading figure in the Netherlands at this time was Rembrandt, who left his approximately 300 plates represent virtually every aspect of human effort.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rem.jpg"/>
          <p:cNvPicPr>
            <a:picLocks noGrp="1" noChangeAspect="1"/>
          </p:cNvPicPr>
          <p:nvPr>
            <p:ph idx="1"/>
          </p:nvPr>
        </p:nvPicPr>
        <p:blipFill>
          <a:blip r:embed="rId2" cstate="print"/>
          <a:stretch>
            <a:fillRect/>
          </a:stretch>
        </p:blipFill>
        <p:spPr>
          <a:xfrm>
            <a:off x="3048000" y="1143000"/>
            <a:ext cx="3243943" cy="4671276"/>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IMG_3451_edited.jpg"/>
          <p:cNvPicPr>
            <a:picLocks noGrp="1" noChangeAspect="1"/>
          </p:cNvPicPr>
          <p:nvPr>
            <p:ph idx="1"/>
          </p:nvPr>
        </p:nvPicPr>
        <p:blipFill>
          <a:blip r:embed="rId2" cstate="print"/>
          <a:stretch>
            <a:fillRect/>
          </a:stretch>
        </p:blipFill>
        <p:spPr>
          <a:xfrm>
            <a:off x="457200" y="1857216"/>
            <a:ext cx="8229600" cy="401193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 tint print by Goya</a:t>
            </a:r>
            <a:endParaRPr lang="en-US" dirty="0"/>
          </a:p>
        </p:txBody>
      </p:sp>
      <p:pic>
        <p:nvPicPr>
          <p:cNvPr id="4" name="Content Placeholder 3" descr="Aquatint by Goya, Capriccious.gif"/>
          <p:cNvPicPr>
            <a:picLocks noGrp="1" noChangeAspect="1"/>
          </p:cNvPicPr>
          <p:nvPr>
            <p:ph idx="1"/>
          </p:nvPr>
        </p:nvPicPr>
        <p:blipFill>
          <a:blip r:embed="rId2" cstate="print"/>
          <a:stretch>
            <a:fillRect/>
          </a:stretch>
        </p:blipFill>
        <p:spPr>
          <a:xfrm>
            <a:off x="1371600" y="1600200"/>
            <a:ext cx="5948306" cy="4898605"/>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528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Aqua tint print by </a:t>
            </a:r>
            <a:br>
              <a:rPr lang="en-US" dirty="0" smtClean="0"/>
            </a:br>
            <a:r>
              <a:rPr lang="en-US" dirty="0" smtClean="0"/>
              <a:t>Amber Munir</a:t>
            </a:r>
            <a:endParaRPr lang="en-US" dirty="0"/>
          </a:p>
        </p:txBody>
      </p:sp>
      <p:pic>
        <p:nvPicPr>
          <p:cNvPr id="4" name="Content Placeholder 3" descr="BUND BOTLLAN. Print of Aquatint - Copy.jpg"/>
          <p:cNvPicPr>
            <a:picLocks noGrp="1" noChangeAspect="1"/>
          </p:cNvPicPr>
          <p:nvPr>
            <p:ph idx="1"/>
          </p:nvPr>
        </p:nvPicPr>
        <p:blipFill>
          <a:blip r:embed="rId2" cstate="print"/>
          <a:stretch>
            <a:fillRect/>
          </a:stretch>
        </p:blipFill>
        <p:spPr>
          <a:xfrm>
            <a:off x="4114800" y="762000"/>
            <a:ext cx="4492121" cy="5569815"/>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 Dry </a:t>
            </a:r>
            <a:r>
              <a:rPr lang="en-US" dirty="0" smtClean="0"/>
              <a:t>Point</a:t>
            </a:r>
            <a:endParaRPr lang="en-US" dirty="0"/>
          </a:p>
        </p:txBody>
      </p:sp>
      <p:sp>
        <p:nvSpPr>
          <p:cNvPr id="3" name="Content Placeholder 2"/>
          <p:cNvSpPr>
            <a:spLocks noGrp="1"/>
          </p:cNvSpPr>
          <p:nvPr>
            <p:ph idx="1"/>
          </p:nvPr>
        </p:nvSpPr>
        <p:spPr>
          <a:xfrm>
            <a:off x="457200" y="1219200"/>
            <a:ext cx="8229600" cy="5486400"/>
          </a:xfrm>
        </p:spPr>
        <p:txBody>
          <a:bodyPr>
            <a:normAutofit fontScale="85000" lnSpcReduction="10000"/>
          </a:bodyPr>
          <a:lstStyle/>
          <a:p>
            <a:r>
              <a:rPr lang="en-US" dirty="0" smtClean="0"/>
              <a:t>A type of engraving, </a:t>
            </a:r>
            <a:r>
              <a:rPr lang="en-US" b="1" dirty="0" smtClean="0"/>
              <a:t>done with a sharp point</a:t>
            </a:r>
            <a:r>
              <a:rPr lang="en-US" dirty="0" smtClean="0"/>
              <a:t>, rather than a v-shaped </a:t>
            </a:r>
            <a:r>
              <a:rPr lang="en-US" b="1" dirty="0" smtClean="0"/>
              <a:t>burin</a:t>
            </a:r>
            <a:r>
              <a:rPr lang="en-US" dirty="0" smtClean="0"/>
              <a:t>. While engraved lines are very smooth and hard-edged, </a:t>
            </a:r>
            <a:r>
              <a:rPr lang="en-US" b="1" dirty="0" smtClean="0"/>
              <a:t>dry point scratching leaves a rough burr at the edges </a:t>
            </a:r>
            <a:r>
              <a:rPr lang="en-US" dirty="0" smtClean="0"/>
              <a:t>of each line. This burr gives dry point prints a characteristically soft, and sometimes </a:t>
            </a:r>
            <a:r>
              <a:rPr lang="en-US" b="1" dirty="0" smtClean="0"/>
              <a:t>blurry, line quality</a:t>
            </a:r>
            <a:r>
              <a:rPr lang="en-US" dirty="0" smtClean="0"/>
              <a:t>. Because the pressure of printing quickly destroys the burr, dry point is </a:t>
            </a:r>
            <a:r>
              <a:rPr lang="en-US" b="1" dirty="0" smtClean="0"/>
              <a:t>useful only for very small editions</a:t>
            </a:r>
            <a:r>
              <a:rPr lang="en-US" dirty="0" smtClean="0"/>
              <a:t>; as few as ten or twenty impressions/prints.</a:t>
            </a:r>
          </a:p>
          <a:p>
            <a:r>
              <a:rPr lang="en-US" dirty="0" smtClean="0"/>
              <a:t> To counter this, and allow for longer print runs, </a:t>
            </a:r>
            <a:r>
              <a:rPr lang="en-US" b="1" dirty="0" smtClean="0"/>
              <a:t>electro-plating</a:t>
            </a:r>
            <a:r>
              <a:rPr lang="en-US" dirty="0" smtClean="0"/>
              <a:t> (here called steel or metal facing) has been used since the nineteenth century to harden the surface of a plate. Acrylic plate can also be used for this technique.</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DRYPOINT TOOLS</a:t>
            </a:r>
            <a:endParaRPr lang="en-US" dirty="0"/>
          </a:p>
        </p:txBody>
      </p:sp>
      <p:pic>
        <p:nvPicPr>
          <p:cNvPr id="4" name="Content Placeholder 3" descr="Dry-Point-Etching-tools.gif"/>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DRYPOINT PRINTS</a:t>
            </a:r>
            <a:endParaRPr lang="en-US" dirty="0"/>
          </a:p>
        </p:txBody>
      </p:sp>
      <p:pic>
        <p:nvPicPr>
          <p:cNvPr id="4" name="Content Placeholder 3" descr="Etching(SelfDrypoint)litelrg.JPG"/>
          <p:cNvPicPr>
            <a:picLocks noGrp="1" noChangeAspect="1"/>
          </p:cNvPicPr>
          <p:nvPr>
            <p:ph idx="1"/>
          </p:nvPr>
        </p:nvPicPr>
        <p:blipFill>
          <a:blip r:embed="rId2" cstate="print"/>
          <a:stretch>
            <a:fillRect/>
          </a:stretch>
        </p:blipFill>
        <p:spPr>
          <a:xfrm>
            <a:off x="2743200" y="1143000"/>
            <a:ext cx="3543300" cy="4940373"/>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Lesser_Ury_Dame_im_Kaffee.jpg"/>
          <p:cNvPicPr>
            <a:picLocks noGrp="1" noChangeAspect="1"/>
          </p:cNvPicPr>
          <p:nvPr>
            <p:ph idx="1"/>
          </p:nvPr>
        </p:nvPicPr>
        <p:blipFill>
          <a:blip r:embed="rId2" cstate="print"/>
          <a:stretch>
            <a:fillRect/>
          </a:stretch>
        </p:blipFill>
        <p:spPr>
          <a:xfrm>
            <a:off x="2819400" y="1143000"/>
            <a:ext cx="3644973" cy="5184315"/>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US crow 3.jpg"/>
          <p:cNvPicPr>
            <a:picLocks noGrp="1" noChangeAspect="1"/>
          </p:cNvPicPr>
          <p:nvPr>
            <p:ph idx="1"/>
          </p:nvPr>
        </p:nvPicPr>
        <p:blipFill>
          <a:blip r:embed="rId2" cstate="print"/>
          <a:stretch>
            <a:fillRect/>
          </a:stretch>
        </p:blipFill>
        <p:spPr>
          <a:xfrm>
            <a:off x="2590800" y="1524000"/>
            <a:ext cx="3676650" cy="4539074"/>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PLANO GRAPHIC PROCESSES</a:t>
            </a:r>
            <a:endParaRPr lang="en-US" dirty="0"/>
          </a:p>
        </p:txBody>
      </p:sp>
      <p:sp>
        <p:nvSpPr>
          <p:cNvPr id="3" name="Content Placeholder 2"/>
          <p:cNvSpPr>
            <a:spLocks noGrp="1"/>
          </p:cNvSpPr>
          <p:nvPr>
            <p:ph idx="1"/>
          </p:nvPr>
        </p:nvSpPr>
        <p:spPr/>
        <p:txBody>
          <a:bodyPr/>
          <a:lstStyle/>
          <a:p>
            <a:r>
              <a:rPr lang="en-US" dirty="0" smtClean="0"/>
              <a:t>As the name implies, these methods print with a </a:t>
            </a:r>
            <a:r>
              <a:rPr lang="en-US" dirty="0" smtClean="0"/>
              <a:t>level, </a:t>
            </a:r>
            <a:r>
              <a:rPr lang="en-US" dirty="0" smtClean="0"/>
              <a:t>rather than a raised or lowered surface.</a:t>
            </a:r>
          </a:p>
          <a:p>
            <a:r>
              <a:rPr lang="en-US" dirty="0" smtClean="0"/>
              <a:t>Lithography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Flagellation</a:t>
            </a:r>
            <a:endParaRPr lang="en-US" dirty="0"/>
          </a:p>
        </p:txBody>
      </p:sp>
      <p:pic>
        <p:nvPicPr>
          <p:cNvPr id="4" name="Content Placeholder 3" descr="albrecht-duerer-the-flagellation-of-jesus-christ_i-G-29-2943-NSKRD00Z.jpg"/>
          <p:cNvPicPr>
            <a:picLocks noGrp="1" noChangeAspect="1"/>
          </p:cNvPicPr>
          <p:nvPr>
            <p:ph idx="1"/>
          </p:nvPr>
        </p:nvPicPr>
        <p:blipFill>
          <a:blip r:embed="rId2" cstate="print"/>
          <a:stretch>
            <a:fillRect/>
          </a:stretch>
        </p:blipFill>
        <p:spPr>
          <a:xfrm>
            <a:off x="2514600" y="1420018"/>
            <a:ext cx="4135636" cy="5514182"/>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Lithography</a:t>
            </a:r>
            <a:br>
              <a:rPr lang="en-US" dirty="0" smtClean="0"/>
            </a:br>
            <a:endParaRPr lang="en-US" dirty="0"/>
          </a:p>
        </p:txBody>
      </p:sp>
      <p:sp>
        <p:nvSpPr>
          <p:cNvPr id="3" name="Content Placeholder 2"/>
          <p:cNvSpPr>
            <a:spLocks noGrp="1"/>
          </p:cNvSpPr>
          <p:nvPr>
            <p:ph idx="1"/>
          </p:nvPr>
        </p:nvSpPr>
        <p:spPr>
          <a:xfrm>
            <a:off x="457200" y="1066800"/>
            <a:ext cx="8229600" cy="5562600"/>
          </a:xfrm>
        </p:spPr>
        <p:txBody>
          <a:bodyPr>
            <a:normAutofit/>
          </a:bodyPr>
          <a:lstStyle/>
          <a:p>
            <a:r>
              <a:rPr lang="en-US" dirty="0" smtClean="0"/>
              <a:t>  Lithography is another form of printing. “</a:t>
            </a:r>
            <a:r>
              <a:rPr lang="en-US" b="1" dirty="0" err="1" smtClean="0"/>
              <a:t>Lithos</a:t>
            </a:r>
            <a:r>
              <a:rPr lang="en-US" dirty="0" smtClean="0"/>
              <a:t>” comes from the Greek word for    </a:t>
            </a:r>
            <a:r>
              <a:rPr lang="en-US" b="1" dirty="0" smtClean="0"/>
              <a:t>stone</a:t>
            </a:r>
            <a:r>
              <a:rPr lang="en-US" dirty="0" smtClean="0"/>
              <a:t>.</a:t>
            </a:r>
          </a:p>
          <a:p>
            <a:r>
              <a:rPr lang="en-US" dirty="0" smtClean="0"/>
              <a:t> The artist draws an image with </a:t>
            </a:r>
            <a:r>
              <a:rPr lang="en-US" b="1" dirty="0" smtClean="0"/>
              <a:t>oily ink onto a piece of stone </a:t>
            </a:r>
            <a:r>
              <a:rPr lang="en-US" dirty="0" smtClean="0"/>
              <a:t>or other flat surface. Next, the stone is covered with a chemical mixture. This chemical will “fix” the painted image into the stone.</a:t>
            </a:r>
          </a:p>
          <a:p>
            <a:r>
              <a:rPr lang="en-US" dirty="0" smtClean="0"/>
              <a:t>When printing begins, the stone is kept wet and then covered with oily ink. </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area where the original image was drawn will then attract the oily printer’s ink. But the blank areas will reject the ink and will instead attract water. This method works because oil and water do not mix.</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LITHOGRAPH STONE</a:t>
            </a:r>
            <a:endParaRPr lang="en-US" dirty="0"/>
          </a:p>
        </p:txBody>
      </p:sp>
      <p:pic>
        <p:nvPicPr>
          <p:cNvPr id="4" name="Content Placeholder 3" descr="used_litho_stone.gif"/>
          <p:cNvPicPr>
            <a:picLocks noGrp="1" noChangeAspect="1"/>
          </p:cNvPicPr>
          <p:nvPr>
            <p:ph idx="1"/>
          </p:nvPr>
        </p:nvPicPr>
        <p:blipFill>
          <a:blip r:embed="rId2" cstate="print"/>
          <a:stretch>
            <a:fillRect/>
          </a:stretch>
        </p:blipFill>
        <p:spPr>
          <a:xfrm>
            <a:off x="1905000" y="2057400"/>
            <a:ext cx="5334000" cy="3560445"/>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LITHPGRAPHY TOOLS</a:t>
            </a:r>
            <a:endParaRPr lang="en-US" dirty="0"/>
          </a:p>
        </p:txBody>
      </p:sp>
      <p:pic>
        <p:nvPicPr>
          <p:cNvPr id="4" name="Content Placeholder 3" descr="sl-357.jpg"/>
          <p:cNvPicPr>
            <a:picLocks noGrp="1" noChangeAspect="1"/>
          </p:cNvPicPr>
          <p:nvPr>
            <p:ph idx="1"/>
          </p:nvPr>
        </p:nvPicPr>
        <p:blipFill>
          <a:blip r:embed="rId2" cstate="print"/>
          <a:stretch>
            <a:fillRect/>
          </a:stretch>
        </p:blipFill>
        <p:spPr>
          <a:xfrm>
            <a:off x="1676400" y="2057400"/>
            <a:ext cx="5969000" cy="3715703"/>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3_detall_vitrina.jpg"/>
          <p:cNvPicPr>
            <a:picLocks noGrp="1" noChangeAspect="1"/>
          </p:cNvPicPr>
          <p:nvPr>
            <p:ph idx="1"/>
          </p:nvPr>
        </p:nvPicPr>
        <p:blipFill>
          <a:blip r:embed="rId2" cstate="print"/>
          <a:stretch>
            <a:fillRect/>
          </a:stretch>
        </p:blipFill>
        <p:spPr>
          <a:xfrm>
            <a:off x="990600" y="1600200"/>
            <a:ext cx="7124178" cy="4552156"/>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ETCHED LITHO STONES</a:t>
            </a:r>
            <a:endParaRPr lang="en-US" dirty="0"/>
          </a:p>
        </p:txBody>
      </p:sp>
      <p:pic>
        <p:nvPicPr>
          <p:cNvPr id="4" name="Content Placeholder 3" descr="litho 8.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GRAINING OF A LITHO STONE</a:t>
            </a:r>
            <a:endParaRPr lang="en-US" dirty="0"/>
          </a:p>
        </p:txBody>
      </p:sp>
      <p:pic>
        <p:nvPicPr>
          <p:cNvPr id="4" name="Content Placeholder 3" descr="A11-Graining.jpg"/>
          <p:cNvPicPr>
            <a:picLocks noGrp="1" noChangeAspect="1"/>
          </p:cNvPicPr>
          <p:nvPr>
            <p:ph idx="1"/>
          </p:nvPr>
        </p:nvPicPr>
        <p:blipFill>
          <a:blip r:embed="rId2" cstate="print"/>
          <a:stretch>
            <a:fillRect/>
          </a:stretch>
        </p:blipFill>
        <p:spPr>
          <a:xfrm>
            <a:off x="1600200" y="1775759"/>
            <a:ext cx="5705475" cy="4091641"/>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pic>
        <p:nvPicPr>
          <p:cNvPr id="4" name="Content Placeholder 3" descr="grain with stone.jpg"/>
          <p:cNvPicPr>
            <a:picLocks noGrp="1" noChangeAspect="1"/>
          </p:cNvPicPr>
          <p:nvPr>
            <p:ph idx="1"/>
          </p:nvPr>
        </p:nvPicPr>
        <p:blipFill>
          <a:blip r:embed="rId2" cstate="print"/>
          <a:stretch>
            <a:fillRect/>
          </a:stretch>
        </p:blipFill>
        <p:spPr>
          <a:xfrm>
            <a:off x="2209800" y="1600200"/>
            <a:ext cx="5308600" cy="4538853"/>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19.jpg"/>
          <p:cNvPicPr>
            <a:picLocks noGrp="1" noChangeAspect="1"/>
          </p:cNvPicPr>
          <p:nvPr>
            <p:ph idx="1"/>
          </p:nvPr>
        </p:nvPicPr>
        <p:blipFill>
          <a:blip r:embed="rId2" cstate="print"/>
          <a:stretch>
            <a:fillRect/>
          </a:stretch>
        </p:blipFill>
        <p:spPr>
          <a:xfrm>
            <a:off x="1421013" y="1600200"/>
            <a:ext cx="6301974" cy="4525963"/>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andersonhorse1.jpg"/>
          <p:cNvPicPr>
            <a:picLocks noGrp="1" noChangeAspect="1"/>
          </p:cNvPicPr>
          <p:nvPr>
            <p:ph idx="1"/>
          </p:nvPr>
        </p:nvPicPr>
        <p:blipFill>
          <a:blip r:embed="rId2" cstate="print"/>
          <a:stretch>
            <a:fillRect/>
          </a:stretch>
        </p:blipFill>
        <p:spPr>
          <a:xfrm>
            <a:off x="2032000" y="1996281"/>
            <a:ext cx="5080000" cy="3733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CAKX4I2P.jpg"/>
          <p:cNvPicPr>
            <a:picLocks noChangeAspect="1"/>
          </p:cNvPicPr>
          <p:nvPr/>
        </p:nvPicPr>
        <p:blipFill>
          <a:blip r:embed="rId2" cstate="print"/>
          <a:stretch>
            <a:fillRect/>
          </a:stretch>
        </p:blipFill>
        <p:spPr>
          <a:xfrm>
            <a:off x="152400" y="1371600"/>
            <a:ext cx="4800600" cy="3410953"/>
          </a:xfrm>
          <a:prstGeom prst="rect">
            <a:avLst/>
          </a:prstGeom>
        </p:spPr>
      </p:pic>
      <p:sp>
        <p:nvSpPr>
          <p:cNvPr id="2" name="Title 1"/>
          <p:cNvSpPr>
            <a:spLocks noGrp="1"/>
          </p:cNvSpPr>
          <p:nvPr>
            <p:ph type="title"/>
          </p:nvPr>
        </p:nvSpPr>
        <p:spPr/>
        <p:txBody>
          <a:bodyPr>
            <a:normAutofit fontScale="90000"/>
          </a:bodyPr>
          <a:lstStyle/>
          <a:p>
            <a:r>
              <a:rPr lang="en-US" b="1" dirty="0" smtClean="0"/>
              <a:t>Tools:</a:t>
            </a:r>
            <a:r>
              <a:rPr lang="en-US" dirty="0" smtClean="0"/>
              <a:t/>
            </a:r>
            <a:br>
              <a:rPr lang="en-US" dirty="0" smtClean="0"/>
            </a:br>
            <a:r>
              <a:rPr lang="en-US" dirty="0" smtClean="0"/>
              <a:t>Needles, Rollers &amp; </a:t>
            </a:r>
            <a:r>
              <a:rPr lang="en-US" b="1" dirty="0" smtClean="0"/>
              <a:t>Oil Based Inks</a:t>
            </a:r>
            <a:endParaRPr lang="en-US" b="1" dirty="0"/>
          </a:p>
        </p:txBody>
      </p:sp>
      <p:pic>
        <p:nvPicPr>
          <p:cNvPr id="4" name="Content Placeholder 3" descr="images.jpg"/>
          <p:cNvPicPr>
            <a:picLocks noGrp="1" noChangeAspect="1"/>
          </p:cNvPicPr>
          <p:nvPr>
            <p:ph idx="1"/>
          </p:nvPr>
        </p:nvPicPr>
        <p:blipFill>
          <a:blip r:embed="rId3" cstate="print"/>
          <a:stretch>
            <a:fillRect/>
          </a:stretch>
        </p:blipFill>
        <p:spPr>
          <a:xfrm>
            <a:off x="4267199" y="3586665"/>
            <a:ext cx="4686925" cy="3118935"/>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STENCIL PROCESSES</a:t>
            </a:r>
            <a:endParaRPr lang="en-US" dirty="0"/>
          </a:p>
        </p:txBody>
      </p:sp>
      <p:sp>
        <p:nvSpPr>
          <p:cNvPr id="3" name="Content Placeholder 2"/>
          <p:cNvSpPr>
            <a:spLocks noGrp="1"/>
          </p:cNvSpPr>
          <p:nvPr>
            <p:ph idx="1"/>
          </p:nvPr>
        </p:nvSpPr>
        <p:spPr/>
        <p:txBody>
          <a:bodyPr/>
          <a:lstStyle/>
          <a:p>
            <a:r>
              <a:rPr lang="en-US" dirty="0" smtClean="0"/>
              <a:t>One of the most important stencil processes is Silkscreen, called </a:t>
            </a:r>
            <a:r>
              <a:rPr lang="en-US" b="1" dirty="0" smtClean="0"/>
              <a:t>SERIGRAPHY</a:t>
            </a:r>
            <a:r>
              <a:rPr lang="en-US" dirty="0" smtClean="0"/>
              <a:t>.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Silkscreen Printing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A more modern form of printmaking called silkscreen printing. This method is based on the stencil. A stencil is a thin sheet of metal or plastic out of which a design has been cut.</a:t>
            </a:r>
          </a:p>
          <a:p>
            <a:r>
              <a:rPr lang="en-US" dirty="0" smtClean="0"/>
              <a:t>With silkscreen printing, a stencil is attached to a fine piece of stretched silk or nylon cloth. Under the cloth and stencil is a piece of paper. Liquid paint is passed over the cloth and stencil. The paint goes through the open areas of the stencil cut out onto the paper. For every color in the print, the printmaker makes a different stencil. Of all the printing forms we have described, silkscreen is the only direct method. This means the ink goes directly onto the paper.</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Stencil</a:t>
            </a:r>
            <a:endParaRPr lang="en-US" dirty="0"/>
          </a:p>
        </p:txBody>
      </p:sp>
      <p:sp>
        <p:nvSpPr>
          <p:cNvPr id="3" name="Content Placeholder 2"/>
          <p:cNvSpPr>
            <a:spLocks noGrp="1"/>
          </p:cNvSpPr>
          <p:nvPr>
            <p:ph idx="1"/>
          </p:nvPr>
        </p:nvSpPr>
        <p:spPr/>
        <p:txBody>
          <a:bodyPr/>
          <a:lstStyle/>
          <a:p>
            <a:r>
              <a:rPr lang="en-US" dirty="0" smtClean="0"/>
              <a:t>A stencil is a sheet of paper, fabric, plastic, metal or other material with designs cuts or punched from it.</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pic>
        <p:nvPicPr>
          <p:cNvPr id="4" name="Content Placeholder 3" descr="imagesCAUSJS8S.jpg"/>
          <p:cNvPicPr>
            <a:picLocks noGrp="1" noChangeAspect="1"/>
          </p:cNvPicPr>
          <p:nvPr>
            <p:ph idx="1"/>
          </p:nvPr>
        </p:nvPicPr>
        <p:blipFill>
          <a:blip r:embed="rId2" cstate="print"/>
          <a:stretch>
            <a:fillRect/>
          </a:stretch>
        </p:blipFill>
        <p:spPr>
          <a:xfrm>
            <a:off x="914400" y="2514600"/>
            <a:ext cx="7547672" cy="3610769"/>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D:\Department Record\Art &amp; Aesthetics. BFA I\Foundation Year\Printmaking\images...jpg"/>
          <p:cNvPicPr>
            <a:picLocks noGrp="1" noChangeAspect="1" noChangeArrowheads="1"/>
          </p:cNvPicPr>
          <p:nvPr>
            <p:ph idx="1"/>
          </p:nvPr>
        </p:nvPicPr>
        <p:blipFill>
          <a:blip r:embed="rId2" cstate="print"/>
          <a:srcRect/>
          <a:stretch>
            <a:fillRect/>
          </a:stretch>
        </p:blipFill>
        <p:spPr bwMode="auto">
          <a:xfrm>
            <a:off x="1066800" y="1752600"/>
            <a:ext cx="7177087" cy="4776025"/>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D:\Department Record\Art &amp; Aesthetics. BFA I\Foundation Year\Printmaking\screen_print_diagram-ys.png"/>
          <p:cNvPicPr>
            <a:picLocks noGrp="1" noChangeAspect="1" noChangeArrowheads="1"/>
          </p:cNvPicPr>
          <p:nvPr>
            <p:ph idx="1"/>
          </p:nvPr>
        </p:nvPicPr>
        <p:blipFill>
          <a:blip r:embed="rId2" cstate="print"/>
          <a:srcRect/>
          <a:stretch>
            <a:fillRect/>
          </a:stretch>
        </p:blipFill>
        <p:spPr bwMode="auto">
          <a:xfrm>
            <a:off x="2362200" y="152400"/>
            <a:ext cx="6324600" cy="6901795"/>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ksrn.gif"/>
          <p:cNvPicPr>
            <a:picLocks noGrp="1" noChangeAspect="1"/>
          </p:cNvPicPr>
          <p:nvPr>
            <p:ph idx="1"/>
          </p:nvPr>
        </p:nvPicPr>
        <p:blipFill>
          <a:blip r:embed="rId2" cstate="print"/>
          <a:stretch>
            <a:fillRect/>
          </a:stretch>
        </p:blipFill>
        <p:spPr>
          <a:xfrm>
            <a:off x="2819400" y="1295400"/>
            <a:ext cx="4271963" cy="5019873"/>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RELIEF PROCESS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WOOD CUT:</a:t>
            </a:r>
          </a:p>
          <a:p>
            <a:r>
              <a:rPr lang="en-US" dirty="0" smtClean="0"/>
              <a:t>           Wooden Block</a:t>
            </a:r>
          </a:p>
          <a:p>
            <a:r>
              <a:rPr lang="en-US" dirty="0" smtClean="0"/>
              <a:t>           Carving tools</a:t>
            </a:r>
          </a:p>
          <a:p>
            <a:r>
              <a:rPr lang="en-US" dirty="0" smtClean="0"/>
              <a:t>           Ink applied on raised areas</a:t>
            </a:r>
          </a:p>
          <a:p>
            <a:endParaRPr lang="en-US" dirty="0" smtClean="0"/>
          </a:p>
          <a:p>
            <a:endParaRPr lang="en-US" dirty="0" smtClean="0"/>
          </a:p>
          <a:p>
            <a:r>
              <a:rPr lang="en-US" dirty="0" smtClean="0"/>
              <a:t>LINOCUT</a:t>
            </a:r>
          </a:p>
          <a:p>
            <a:r>
              <a:rPr lang="en-US" dirty="0" smtClean="0"/>
              <a:t>           Rubber sheet or Lino sheet</a:t>
            </a:r>
          </a:p>
          <a:p>
            <a:r>
              <a:rPr lang="en-US" dirty="0" smtClean="0"/>
              <a:t>           Carving tools</a:t>
            </a:r>
          </a:p>
          <a:p>
            <a:r>
              <a:rPr lang="en-US" dirty="0" smtClean="0"/>
              <a:t>           Ink applied on raised areas</a:t>
            </a:r>
          </a:p>
          <a:p>
            <a:endParaRPr lang="en-US" dirty="0" smtClean="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INTAGLIO PROCESS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ETCHING</a:t>
            </a:r>
          </a:p>
          <a:p>
            <a:r>
              <a:rPr lang="en-US" dirty="0" smtClean="0"/>
              <a:t>AQUA TINT</a:t>
            </a:r>
          </a:p>
          <a:p>
            <a:pPr>
              <a:buNone/>
            </a:pPr>
            <a:r>
              <a:rPr lang="en-US" dirty="0" smtClean="0"/>
              <a:t>                 Metal plate is used for both</a:t>
            </a:r>
          </a:p>
          <a:p>
            <a:pPr>
              <a:buNone/>
            </a:pPr>
            <a:r>
              <a:rPr lang="en-US" dirty="0" smtClean="0"/>
              <a:t>                 Biting with acid</a:t>
            </a:r>
          </a:p>
          <a:p>
            <a:pPr>
              <a:buNone/>
            </a:pPr>
            <a:r>
              <a:rPr lang="en-US" dirty="0" smtClean="0"/>
              <a:t>                 Ink filled in deep areas </a:t>
            </a:r>
          </a:p>
          <a:p>
            <a:pPr>
              <a:buNone/>
            </a:pPr>
            <a:endParaRPr lang="en-US" dirty="0" smtClean="0"/>
          </a:p>
          <a:p>
            <a:r>
              <a:rPr lang="en-US" dirty="0" smtClean="0"/>
              <a:t>MEZZOTINT</a:t>
            </a:r>
          </a:p>
          <a:p>
            <a:r>
              <a:rPr lang="en-US" dirty="0" smtClean="0"/>
              <a:t>DRY POINT</a:t>
            </a:r>
          </a:p>
          <a:p>
            <a:pPr>
              <a:buNone/>
            </a:pPr>
            <a:r>
              <a:rPr lang="en-US" dirty="0" smtClean="0"/>
              <a:t>                Copper plate is used for both</a:t>
            </a:r>
          </a:p>
          <a:p>
            <a:pPr>
              <a:buNone/>
            </a:pPr>
            <a:r>
              <a:rPr lang="en-US" dirty="0" smtClean="0"/>
              <a:t>                Scratching with needle </a:t>
            </a:r>
          </a:p>
          <a:p>
            <a:pPr>
              <a:buNone/>
            </a:pPr>
            <a:r>
              <a:rPr lang="en-US" dirty="0" smtClean="0"/>
              <a:t>                Ink filled in deep areas</a:t>
            </a:r>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Plano Graphic Processes</a:t>
            </a:r>
            <a:endParaRPr lang="en-US" dirty="0"/>
          </a:p>
        </p:txBody>
      </p:sp>
      <p:sp>
        <p:nvSpPr>
          <p:cNvPr id="3" name="Content Placeholder 2"/>
          <p:cNvSpPr>
            <a:spLocks noGrp="1"/>
          </p:cNvSpPr>
          <p:nvPr>
            <p:ph idx="1"/>
          </p:nvPr>
        </p:nvSpPr>
        <p:spPr/>
        <p:txBody>
          <a:bodyPr/>
          <a:lstStyle/>
          <a:p>
            <a:r>
              <a:rPr lang="en-US" dirty="0" smtClean="0"/>
              <a:t>Stone used as surface.</a:t>
            </a:r>
          </a:p>
          <a:p>
            <a:r>
              <a:rPr lang="en-US" dirty="0" smtClean="0"/>
              <a:t>Image </a:t>
            </a:r>
            <a:r>
              <a:rPr lang="en-US" dirty="0" err="1" smtClean="0"/>
              <a:t>creplane</a:t>
            </a:r>
            <a:r>
              <a:rPr lang="en-US"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lstStyle/>
          <a:p>
            <a:r>
              <a:rPr lang="en-US" dirty="0" smtClean="0"/>
              <a:t>Many Artists perform the whole process themselves; some prepare the printing surface and have special printers make the prints; still other create the composition only and have specialists transfer it to a printing surface and make the prints.</a:t>
            </a:r>
          </a:p>
          <a:p>
            <a:r>
              <a:rPr lang="en-US" dirty="0" smtClean="0"/>
              <a:t>In any case, the artist must understand the printing process.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STENCIL </a:t>
            </a:r>
            <a:endParaRPr lang="en-US" dirty="0"/>
          </a:p>
        </p:txBody>
      </p:sp>
      <p:sp>
        <p:nvSpPr>
          <p:cNvPr id="3" name="Content Placeholder 2"/>
          <p:cNvSpPr>
            <a:spLocks noGrp="1"/>
          </p:cNvSpPr>
          <p:nvPr>
            <p:ph idx="1"/>
          </p:nvPr>
        </p:nvSpPr>
        <p:spPr/>
        <p:txBody>
          <a:bodyPr/>
          <a:lstStyle/>
          <a:p>
            <a:r>
              <a:rPr lang="en-US" dirty="0" smtClean="0"/>
              <a:t>Ink directly applied on the final </a:t>
            </a:r>
            <a:r>
              <a:rPr lang="en-US" dirty="0" smtClean="0"/>
              <a:t>paper through cut out stencil. </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8001000" cy="4893647"/>
          </a:xfrm>
          <a:prstGeom prst="rect">
            <a:avLst/>
          </a:prstGeom>
        </p:spPr>
        <p:txBody>
          <a:bodyPr wrap="square">
            <a:spAutoFit/>
          </a:bodyPr>
          <a:lstStyle/>
          <a:p>
            <a:pPr algn="ctr"/>
            <a:r>
              <a:rPr lang="en-US" sz="2400" b="1" dirty="0" smtClean="0"/>
              <a:t>MONOTYPE</a:t>
            </a:r>
          </a:p>
          <a:p>
            <a:pPr algn="just"/>
            <a:endParaRPr lang="en-US" sz="2400" dirty="0"/>
          </a:p>
          <a:p>
            <a:pPr algn="just"/>
            <a:r>
              <a:rPr lang="en-US" sz="2400" dirty="0" smtClean="0"/>
              <a:t>Monotyping </a:t>
            </a:r>
            <a:r>
              <a:rPr lang="en-US" sz="2400" dirty="0"/>
              <a:t>is a type of printmaking made by drawing or painting on a smooth, non-absorbent surface. The surface, or matrix, was historically a copper etching plate, but in contemporary work it can vary from zinc or glass to acrylic glass. </a:t>
            </a:r>
            <a:endParaRPr lang="en-US" sz="2400" dirty="0" smtClean="0"/>
          </a:p>
          <a:p>
            <a:pPr algn="just"/>
            <a:r>
              <a:rPr lang="en-US" sz="2400" dirty="0"/>
              <a:t>A monotype is </a:t>
            </a:r>
            <a:r>
              <a:rPr lang="en-US" sz="2400" dirty="0" smtClean="0"/>
              <a:t>made </a:t>
            </a:r>
            <a:r>
              <a:rPr lang="en-US" sz="2400" dirty="0"/>
              <a:t>by pressing a piece of paper (often a damp sheet) against a painted or inked surface. </a:t>
            </a:r>
            <a:r>
              <a:rPr lang="en-US" sz="2400" dirty="0" smtClean="0"/>
              <a:t>The </a:t>
            </a:r>
            <a:r>
              <a:rPr lang="en-US" sz="2400" dirty="0"/>
              <a:t>plate used for a </a:t>
            </a:r>
            <a:r>
              <a:rPr lang="en-US" sz="2400" dirty="0" err="1"/>
              <a:t>monoprint</a:t>
            </a:r>
            <a:r>
              <a:rPr lang="en-US" sz="2400" dirty="0"/>
              <a:t> only exists once, so each </a:t>
            </a:r>
            <a:r>
              <a:rPr lang="en-US" sz="2400" dirty="0" err="1"/>
              <a:t>monoprint</a:t>
            </a:r>
            <a:r>
              <a:rPr lang="en-US" sz="2400" dirty="0"/>
              <a:t> is unique. While additional prints can be made if the plate still has enough paint on it, the second print will vary substantially from the first</a:t>
            </a:r>
            <a:r>
              <a:rPr lang="en-US" sz="2400" dirty="0" smtClean="0"/>
              <a:t>.</a:t>
            </a:r>
            <a:endParaRPr lang="en-US" sz="2400" dirty="0"/>
          </a:p>
        </p:txBody>
      </p:sp>
    </p:spTree>
    <p:extLst>
      <p:ext uri="{BB962C8B-B14F-4D97-AF65-F5344CB8AC3E}">
        <p14:creationId xmlns:p14="http://schemas.microsoft.com/office/powerpoint/2010/main" val="30954954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990600"/>
            <a:ext cx="7848600" cy="4154984"/>
          </a:xfrm>
          <a:prstGeom prst="rect">
            <a:avLst/>
          </a:prstGeom>
        </p:spPr>
        <p:txBody>
          <a:bodyPr wrap="square">
            <a:spAutoFit/>
          </a:bodyPr>
          <a:lstStyle/>
          <a:p>
            <a:pPr lvl="0" algn="just"/>
            <a:r>
              <a:rPr lang="en-US" sz="2400" dirty="0">
                <a:solidFill>
                  <a:prstClr val="black"/>
                </a:solidFill>
              </a:rPr>
              <a:t>The image is </a:t>
            </a:r>
            <a:r>
              <a:rPr lang="en-US" sz="2400" dirty="0" smtClean="0">
                <a:solidFill>
                  <a:prstClr val="black"/>
                </a:solidFill>
              </a:rPr>
              <a:t>transferred </a:t>
            </a:r>
            <a:r>
              <a:rPr lang="en-US" sz="2400" dirty="0">
                <a:solidFill>
                  <a:prstClr val="black"/>
                </a:solidFill>
              </a:rPr>
              <a:t>onto a sheet of paper by pressing the </a:t>
            </a:r>
            <a:r>
              <a:rPr lang="en-US" sz="2400" dirty="0" smtClean="0">
                <a:solidFill>
                  <a:prstClr val="black"/>
                </a:solidFill>
              </a:rPr>
              <a:t>paper and surface together</a:t>
            </a:r>
            <a:r>
              <a:rPr lang="en-US" sz="2400" dirty="0">
                <a:solidFill>
                  <a:prstClr val="black"/>
                </a:solidFill>
              </a:rPr>
              <a:t>, usually using a printing-press. Monotypes can also be created by inking an entire surface and then, using brushes or rags, removing ink to create a subtractive image, e.g. creating lights from a field of opaque </a:t>
            </a:r>
            <a:r>
              <a:rPr lang="en-US" sz="2400" dirty="0" err="1">
                <a:solidFill>
                  <a:prstClr val="black"/>
                </a:solidFill>
              </a:rPr>
              <a:t>colour</a:t>
            </a:r>
            <a:r>
              <a:rPr lang="en-US" sz="2400" dirty="0">
                <a:solidFill>
                  <a:prstClr val="black"/>
                </a:solidFill>
              </a:rPr>
              <a:t>. The inks used may be oil based or water based. </a:t>
            </a:r>
            <a:endParaRPr lang="en-US" sz="2400" dirty="0" smtClean="0">
              <a:solidFill>
                <a:prstClr val="black"/>
              </a:solidFill>
            </a:endParaRPr>
          </a:p>
          <a:p>
            <a:pPr lvl="0" algn="just"/>
            <a:endParaRPr lang="en-US" sz="2400" dirty="0">
              <a:solidFill>
                <a:prstClr val="black"/>
              </a:solidFill>
            </a:endParaRPr>
          </a:p>
          <a:p>
            <a:pPr lvl="0" algn="just"/>
            <a:r>
              <a:rPr lang="en-US" sz="2400" dirty="0">
                <a:solidFill>
                  <a:prstClr val="black"/>
                </a:solidFill>
              </a:rPr>
              <a:t>The prints from the original plate are called "ghost prints." Stencils, watercolor, solvents, brushes, and other tools are often used to embellish a monotype print. Monotypes can be spontaneously executed and with no previous sketch</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23590753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32214" r="31666" b="24802"/>
          <a:stretch/>
        </p:blipFill>
        <p:spPr>
          <a:xfrm>
            <a:off x="1143000" y="914400"/>
            <a:ext cx="7010400" cy="4620493"/>
          </a:xfrm>
          <a:prstGeom prst="rect">
            <a:avLst/>
          </a:prstGeom>
        </p:spPr>
      </p:pic>
    </p:spTree>
    <p:extLst>
      <p:ext uri="{BB962C8B-B14F-4D97-AF65-F5344CB8AC3E}">
        <p14:creationId xmlns:p14="http://schemas.microsoft.com/office/powerpoint/2010/main" val="76826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304800"/>
            <a:ext cx="8229600" cy="5821363"/>
          </a:xfrm>
        </p:spPr>
        <p:txBody>
          <a:bodyPr>
            <a:normAutofit fontScale="92500" lnSpcReduction="20000"/>
          </a:bodyPr>
          <a:lstStyle/>
          <a:p>
            <a:r>
              <a:rPr lang="en-US" dirty="0" smtClean="0"/>
              <a:t>The total number of prints is called an </a:t>
            </a:r>
            <a:r>
              <a:rPr lang="en-US" b="1" dirty="0" smtClean="0"/>
              <a:t>EDITION. </a:t>
            </a:r>
          </a:p>
          <a:p>
            <a:pPr>
              <a:buNone/>
            </a:pPr>
            <a:endParaRPr lang="en-US" b="1" dirty="0" smtClean="0"/>
          </a:p>
          <a:p>
            <a:r>
              <a:rPr lang="en-US" dirty="0" smtClean="0"/>
              <a:t>After</a:t>
            </a:r>
            <a:r>
              <a:rPr lang="en-US" b="1" dirty="0" smtClean="0"/>
              <a:t> </a:t>
            </a:r>
            <a:r>
              <a:rPr lang="en-US" dirty="0" smtClean="0"/>
              <a:t>the edition is printed the printing surface (plate) is usually destroyed.</a:t>
            </a:r>
          </a:p>
          <a:p>
            <a:pPr>
              <a:buNone/>
            </a:pPr>
            <a:endParaRPr lang="en-US" dirty="0" smtClean="0"/>
          </a:p>
          <a:p>
            <a:r>
              <a:rPr lang="en-US" dirty="0" smtClean="0"/>
              <a:t>The edition is thus limited and the prints are more valuable to collectors.</a:t>
            </a:r>
          </a:p>
          <a:p>
            <a:pPr>
              <a:buNone/>
            </a:pPr>
            <a:endParaRPr lang="en-US" dirty="0" smtClean="0"/>
          </a:p>
          <a:p>
            <a:r>
              <a:rPr lang="en-US" dirty="0" smtClean="0"/>
              <a:t>Today the artist frequently signs each print in pencil on the margin  and uses a fraction to indicate the place of that particular print in the total edition; like 6/45 would mean the sixth print in an edition of forty five.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1492</TotalTime>
  <Words>1830</Words>
  <Application>Microsoft Office PowerPoint</Application>
  <PresentationFormat>On-screen Show (4:3)</PresentationFormat>
  <Paragraphs>179</Paragraphs>
  <Slides>83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Arial</vt:lpstr>
      <vt:lpstr>Calibri</vt:lpstr>
      <vt:lpstr>Times New Roman</vt:lpstr>
      <vt:lpstr>Office Theme</vt:lpstr>
      <vt:lpstr>Print Making</vt:lpstr>
      <vt:lpstr>PowerPoint Presentation</vt:lpstr>
      <vt:lpstr>What is Print Making?</vt:lpstr>
      <vt:lpstr> </vt:lpstr>
      <vt:lpstr> </vt:lpstr>
      <vt:lpstr>The Flagellation</vt:lpstr>
      <vt:lpstr>Tools: Needles, Rollers &amp; Oil Based Inks</vt:lpstr>
      <vt:lpstr>Process</vt:lpstr>
      <vt:lpstr> </vt:lpstr>
      <vt:lpstr> </vt:lpstr>
      <vt:lpstr>RELIEF PROCESSES</vt:lpstr>
      <vt:lpstr>KINDS OF RELIEF PROCESSES</vt:lpstr>
      <vt:lpstr>Wood cut </vt:lpstr>
      <vt:lpstr>Lino Cut</vt:lpstr>
      <vt:lpstr>PowerPoint Presentation</vt:lpstr>
      <vt:lpstr>PowerPoint Presentation</vt:lpstr>
      <vt:lpstr> </vt:lpstr>
      <vt:lpstr> </vt:lpstr>
      <vt:lpstr>Lino Cut Print</vt:lpstr>
      <vt:lpstr>PowerPoint Presentation</vt:lpstr>
      <vt:lpstr>Wood cut prints</vt:lpstr>
      <vt:lpstr> </vt:lpstr>
      <vt:lpstr>PowerPoint Presentation</vt:lpstr>
      <vt:lpstr>INTAGLIO PROCESSES</vt:lpstr>
      <vt:lpstr>Kinds of Intaglio Processes</vt:lpstr>
      <vt:lpstr>1. Etching</vt:lpstr>
      <vt:lpstr>Process</vt:lpstr>
      <vt:lpstr>PowerPoint Presentation</vt:lpstr>
      <vt:lpstr> </vt:lpstr>
      <vt:lpstr>2. Mezzo Tint</vt:lpstr>
      <vt:lpstr> </vt:lpstr>
      <vt:lpstr>MEZZO TINT TOOLS (ROCKER)</vt:lpstr>
      <vt:lpstr> </vt:lpstr>
      <vt:lpstr> </vt:lpstr>
      <vt:lpstr>MEZZO CURVED BURNISHER</vt:lpstr>
      <vt:lpstr>Mezzo tint</vt:lpstr>
      <vt:lpstr>USE OF ROCKER</vt:lpstr>
      <vt:lpstr>USE OF BURNISHER FOR GRADATION OF TONES</vt:lpstr>
      <vt:lpstr> </vt:lpstr>
      <vt:lpstr> </vt:lpstr>
      <vt:lpstr>Mezzo Prints</vt:lpstr>
      <vt:lpstr> </vt:lpstr>
      <vt:lpstr>3. Aqua Tint</vt:lpstr>
      <vt:lpstr> </vt:lpstr>
      <vt:lpstr>DEMO OF ETCHING &amp; AQUATINT</vt:lpstr>
      <vt:lpstr>Preparing a ground</vt:lpstr>
      <vt:lpstr>Grinding rasin to make aqua tint powder</vt:lpstr>
      <vt:lpstr>Aqua tinted copper plate</vt:lpstr>
      <vt:lpstr>Raisin effect on aqua tint</vt:lpstr>
      <vt:lpstr> </vt:lpstr>
      <vt:lpstr> </vt:lpstr>
      <vt:lpstr>Aqua tint print by Goya</vt:lpstr>
      <vt:lpstr>     Aqua tint print by  Amber Munir</vt:lpstr>
      <vt:lpstr>4. Dry Point</vt:lpstr>
      <vt:lpstr>DRYPOINT TOOLS</vt:lpstr>
      <vt:lpstr>DRYPOINT PRINTS</vt:lpstr>
      <vt:lpstr> </vt:lpstr>
      <vt:lpstr> </vt:lpstr>
      <vt:lpstr>PLANO GRAPHIC PROCESSES</vt:lpstr>
      <vt:lpstr>Lithography </vt:lpstr>
      <vt:lpstr> </vt:lpstr>
      <vt:lpstr>LITHOGRAPH STONE</vt:lpstr>
      <vt:lpstr>LITHPGRAPHY TOOLS</vt:lpstr>
      <vt:lpstr> </vt:lpstr>
      <vt:lpstr>ETCHED LITHO STONES</vt:lpstr>
      <vt:lpstr>GRAINING OF A LITHO STONE</vt:lpstr>
      <vt:lpstr>  </vt:lpstr>
      <vt:lpstr> </vt:lpstr>
      <vt:lpstr> </vt:lpstr>
      <vt:lpstr>STENCIL PROCESSES</vt:lpstr>
      <vt:lpstr>Silkscreen Printing </vt:lpstr>
      <vt:lpstr>Stencil</vt:lpstr>
      <vt:lpstr>Process</vt:lpstr>
      <vt:lpstr>PowerPoint Presentation</vt:lpstr>
      <vt:lpstr>PowerPoint Presentation</vt:lpstr>
      <vt:lpstr>PowerPoint Presentation</vt:lpstr>
      <vt:lpstr>RELIEF PROCESS</vt:lpstr>
      <vt:lpstr>INTAGLIO PROCESS</vt:lpstr>
      <vt:lpstr>Plano Graphic Processes</vt:lpstr>
      <vt:lpstr>STENCIL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 Making</dc:title>
  <dc:creator>DELL</dc:creator>
  <cp:lastModifiedBy>ProBook 450 G2</cp:lastModifiedBy>
  <cp:revision>140</cp:revision>
  <dcterms:created xsi:type="dcterms:W3CDTF">2012-12-04T14:41:08Z</dcterms:created>
  <dcterms:modified xsi:type="dcterms:W3CDTF">2019-11-28T14:44:22Z</dcterms:modified>
</cp:coreProperties>
</file>